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3" r:id="rId7"/>
    <p:sldId id="261" r:id="rId8"/>
    <p:sldId id="264" r:id="rId9"/>
    <p:sldId id="265" r:id="rId10"/>
    <p:sldId id="266" r:id="rId11"/>
    <p:sldId id="267" r:id="rId12"/>
    <p:sldId id="268" r:id="rId13"/>
    <p:sldId id="270" r:id="rId14"/>
    <p:sldId id="272" r:id="rId15"/>
    <p:sldId id="274" r:id="rId16"/>
    <p:sldId id="262" r:id="rId17"/>
  </p:sldIdLst>
  <p:sldSz cx="12192000" cy="6858000"/>
  <p:notesSz cx="12192000" cy="6858000"/>
  <p:defaultTextStyle>
    <a:defPPr lvl="0">
      <a:defRPr kern="0"/>
    </a:defPPr>
    <a:lvl1pPr lvl="0">
      <a:defRPr/>
    </a:lvl1pPr>
    <a:lvl2pPr lvl="1">
      <a:defRPr/>
    </a:lvl2pPr>
    <a:lvl3pPr lvl="2">
      <a:defRPr/>
    </a:lvl3pPr>
    <a:lvl4pPr lvl="3">
      <a:defRPr/>
    </a:lvl4pPr>
    <a:lvl5pPr lvl="4">
      <a:defRPr/>
    </a:lvl5pPr>
    <a:lvl6pPr lvl="5">
      <a:defRPr/>
    </a:lvl6pPr>
    <a:lvl7pPr lvl="6">
      <a:defRPr/>
    </a:lvl7pPr>
    <a:lvl8pPr lvl="7">
      <a:defRPr/>
    </a:lvl8pPr>
    <a:lvl9pPr lvl="8">
      <a:defRPr/>
    </a:lvl9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46FCE0-B501-4CFB-A259-7B56D4502067}" v="566" dt="2025-03-09T15:42:07.6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6772" autoAdjust="0"/>
  </p:normalViewPr>
  <p:slideViewPr>
    <p:cSldViewPr snapToGrid="0">
      <p:cViewPr varScale="1">
        <p:scale>
          <a:sx n="77" d="100"/>
          <a:sy n="77" d="100"/>
        </p:scale>
        <p:origin x="883" y="6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F7D86697-D5A3-45AF-85F5-844FEC9A96A0}" type="datetimeFigureOut">
              <a:rPr lang="en-IN" smtClean="0"/>
              <a:t>12-03-2025</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FC9576E-6A18-41AC-8541-D723F7152CA6}" type="slidenum">
              <a:rPr lang="en-IN" smtClean="0"/>
              <a:t>‹#›</a:t>
            </a:fld>
            <a:endParaRPr lang="en-IN"/>
          </a:p>
        </p:txBody>
      </p:sp>
    </p:spTree>
    <p:extLst>
      <p:ext uri="{BB962C8B-B14F-4D97-AF65-F5344CB8AC3E}">
        <p14:creationId xmlns:p14="http://schemas.microsoft.com/office/powerpoint/2010/main" val="3722327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38600" y="857250"/>
            <a:ext cx="4114800" cy="2314575"/>
          </a:xfrm>
        </p:spPr>
      </p:sp>
      <p:sp>
        <p:nvSpPr>
          <p:cNvPr id="3" name="Notes Placeholder 2"/>
          <p:cNvSpPr>
            <a:spLocks noGrp="1"/>
          </p:cNvSpPr>
          <p:nvPr>
            <p:ph type="body" idx="1"/>
          </p:nvPr>
        </p:nvSpPr>
        <p:spPr/>
        <p:txBody>
          <a:bodyPr/>
          <a:lstStyle/>
          <a:p>
            <a:r>
              <a:rPr lang="en-IN" dirty="0"/>
              <a:t>Professor and Head, </a:t>
            </a:r>
          </a:p>
        </p:txBody>
      </p:sp>
      <p:sp>
        <p:nvSpPr>
          <p:cNvPr id="4" name="Slide Number Placeholder 3"/>
          <p:cNvSpPr>
            <a:spLocks noGrp="1"/>
          </p:cNvSpPr>
          <p:nvPr>
            <p:ph type="sldNum" sz="quarter" idx="5"/>
          </p:nvPr>
        </p:nvSpPr>
        <p:spPr/>
        <p:txBody>
          <a:bodyPr/>
          <a:lstStyle/>
          <a:p>
            <a:fld id="{DFC9576E-6A18-41AC-8541-D723F7152CA6}" type="slidenum">
              <a:rPr lang="en-IN" smtClean="0"/>
              <a:t>1</a:t>
            </a:fld>
            <a:endParaRPr lang="en-IN"/>
          </a:p>
        </p:txBody>
      </p:sp>
    </p:spTree>
    <p:extLst>
      <p:ext uri="{BB962C8B-B14F-4D97-AF65-F5344CB8AC3E}">
        <p14:creationId xmlns:p14="http://schemas.microsoft.com/office/powerpoint/2010/main" val="2222040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38600" y="857250"/>
            <a:ext cx="4114800" cy="2314575"/>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FC9576E-6A18-41AC-8541-D723F7152CA6}" type="slidenum">
              <a:rPr lang="en-IN" smtClean="0"/>
              <a:t>3</a:t>
            </a:fld>
            <a:endParaRPr lang="en-IN"/>
          </a:p>
        </p:txBody>
      </p:sp>
    </p:spTree>
    <p:extLst>
      <p:ext uri="{BB962C8B-B14F-4D97-AF65-F5344CB8AC3E}">
        <p14:creationId xmlns:p14="http://schemas.microsoft.com/office/powerpoint/2010/main" val="777039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38600" y="857250"/>
            <a:ext cx="4114800" cy="2314575"/>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FC9576E-6A18-41AC-8541-D723F7152CA6}" type="slidenum">
              <a:rPr lang="en-IN" smtClean="0"/>
              <a:t>4</a:t>
            </a:fld>
            <a:endParaRPr lang="en-IN"/>
          </a:p>
        </p:txBody>
      </p:sp>
    </p:spTree>
    <p:extLst>
      <p:ext uri="{BB962C8B-B14F-4D97-AF65-F5344CB8AC3E}">
        <p14:creationId xmlns:p14="http://schemas.microsoft.com/office/powerpoint/2010/main" val="917872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fontAlgn="t">
              <a:buNone/>
            </a:pPr>
            <a:endParaRPr lang="en-IN" sz="1800" b="0" i="0" u="none" strike="noStrike" dirty="0">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DFC9576E-6A18-41AC-8541-D723F7152CA6}" type="slidenum">
              <a:rPr lang="en-IN" smtClean="0"/>
              <a:t>6</a:t>
            </a:fld>
            <a:endParaRPr lang="en-IN"/>
          </a:p>
        </p:txBody>
      </p:sp>
    </p:spTree>
    <p:extLst>
      <p:ext uri="{BB962C8B-B14F-4D97-AF65-F5344CB8AC3E}">
        <p14:creationId xmlns:p14="http://schemas.microsoft.com/office/powerpoint/2010/main" val="2317938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FC9576E-6A18-41AC-8541-D723F7152CA6}" type="slidenum">
              <a:rPr lang="en-IN" smtClean="0"/>
              <a:t>7</a:t>
            </a:fld>
            <a:endParaRPr lang="en-IN"/>
          </a:p>
        </p:txBody>
      </p:sp>
    </p:spTree>
    <p:extLst>
      <p:ext uri="{BB962C8B-B14F-4D97-AF65-F5344CB8AC3E}">
        <p14:creationId xmlns:p14="http://schemas.microsoft.com/office/powerpoint/2010/main" val="736849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dirty="0">
                <a:latin typeface="Times New Roman" panose="02020603050405020304" pitchFamily="18" charset="0"/>
                <a:cs typeface="Times New Roman" panose="02020603050405020304" pitchFamily="18" charset="0"/>
              </a:rPr>
              <a:t>• scikit-learn – For preprocessing and performance evaluation. </a:t>
            </a:r>
          </a:p>
          <a:p>
            <a:r>
              <a:rPr lang="en-IN" sz="1200" dirty="0">
                <a:latin typeface="Times New Roman" panose="02020603050405020304" pitchFamily="18" charset="0"/>
                <a:cs typeface="Times New Roman" panose="02020603050405020304" pitchFamily="18" charset="0"/>
              </a:rPr>
              <a:t>• NumPy – Numerical computations and data manipulation. </a:t>
            </a:r>
          </a:p>
          <a:p>
            <a:r>
              <a:rPr lang="en-IN" sz="1200" dirty="0">
                <a:latin typeface="Times New Roman" panose="02020603050405020304" pitchFamily="18" charset="0"/>
                <a:cs typeface="Times New Roman" panose="02020603050405020304" pitchFamily="18" charset="0"/>
              </a:rPr>
              <a:t>• Pandas – Data analysis and dataset handling. </a:t>
            </a:r>
          </a:p>
          <a:p>
            <a:r>
              <a:rPr lang="en-IN" sz="1200" dirty="0">
                <a:latin typeface="Times New Roman" panose="02020603050405020304" pitchFamily="18" charset="0"/>
                <a:cs typeface="Times New Roman" panose="02020603050405020304" pitchFamily="18" charset="0"/>
              </a:rPr>
              <a:t>• Matplotlib – Data visualization for insights and predictions</a:t>
            </a:r>
          </a:p>
          <a:p>
            <a:endParaRPr lang="en-IN" sz="1200"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Version Control: </a:t>
            </a:r>
          </a:p>
          <a:p>
            <a:r>
              <a:rPr lang="en-US" sz="1200" dirty="0">
                <a:latin typeface="Times New Roman" panose="02020603050405020304" pitchFamily="18" charset="0"/>
                <a:cs typeface="Times New Roman" panose="02020603050405020304" pitchFamily="18" charset="0"/>
              </a:rPr>
              <a:t>GitHub– For collaboration and deployment pipelines</a:t>
            </a:r>
            <a:endParaRPr lang="en-IN" sz="1200" dirty="0">
              <a:latin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DFC9576E-6A18-41AC-8541-D723F7152CA6}" type="slidenum">
              <a:rPr lang="en-IN" smtClean="0"/>
              <a:t>9</a:t>
            </a:fld>
            <a:endParaRPr lang="en-IN"/>
          </a:p>
        </p:txBody>
      </p:sp>
    </p:spTree>
    <p:extLst>
      <p:ext uri="{BB962C8B-B14F-4D97-AF65-F5344CB8AC3E}">
        <p14:creationId xmlns:p14="http://schemas.microsoft.com/office/powerpoint/2010/main" val="26628507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US" sz="1200" dirty="0">
              <a:latin typeface="Times New Roman" panose="02020603050405020304" pitchFamily="18" charset="0"/>
              <a:cs typeface="Times New Roman" panose="02020603050405020304" pitchFamily="18" charset="0"/>
            </a:endParaRPr>
          </a:p>
          <a:p>
            <a:pPr algn="just"/>
            <a:r>
              <a:rPr lang="en-US" sz="1200" dirty="0">
                <a:latin typeface="Times New Roman" panose="02020603050405020304" pitchFamily="18" charset="0"/>
                <a:cs typeface="Times New Roman" panose="02020603050405020304" pitchFamily="18" charset="0"/>
              </a:rPr>
              <a:t>The implementation of AI in stock market forecasting has transformed the way investors analyze and interpret market trends. This project has explored how machine learning algorithms, including regression models, neural networks, and deep learning techniques, can process vast amounts of historical and real-time data to generate accurate stock price predictions. By leveraging these advanced computational methods, AI helps mitigate human biases, improves decision-making, and provides traders with valuable insights into market movements.</a:t>
            </a:r>
          </a:p>
          <a:p>
            <a:endParaRPr lang="en-US" sz="12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Achieved high accuracy in predicting stock prices using ML models like LSTM, ARIMA, and Random Forest.</a:t>
            </a:r>
          </a:p>
          <a:p>
            <a:pPr marL="285750" indent="-28575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Generated insightful graphs for trend analysis and pattern.</a:t>
            </a:r>
          </a:p>
          <a:p>
            <a:pPr marL="285750" indent="-28575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 Evaluated multiple ML models to determine the best-performing algorithm for different market conditions.</a:t>
            </a:r>
            <a:endParaRPr lang="en-IN" sz="1200" dirty="0">
              <a:latin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DFC9576E-6A18-41AC-8541-D723F7152CA6}" type="slidenum">
              <a:rPr lang="en-IN" smtClean="0"/>
              <a:t>12</a:t>
            </a:fld>
            <a:endParaRPr lang="en-IN"/>
          </a:p>
        </p:txBody>
      </p:sp>
    </p:spTree>
    <p:extLst>
      <p:ext uri="{BB962C8B-B14F-4D97-AF65-F5344CB8AC3E}">
        <p14:creationId xmlns:p14="http://schemas.microsoft.com/office/powerpoint/2010/main" val="4023052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553998"/>
          </a:xfrm>
          <a:prstGeom prst="rect">
            <a:avLst/>
          </a:prstGeom>
        </p:spPr>
        <p:txBody>
          <a:bodyPr wrap="square" lIns="0" tIns="0" rIns="0" bIns="0">
            <a:spAutoFit/>
          </a:bodyPr>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828800" y="3840485"/>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6577360" y="478857"/>
            <a:ext cx="929640" cy="553998"/>
          </a:xfrm>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6577360" y="478857"/>
            <a:ext cx="929640" cy="553998"/>
          </a:xfrm>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609600" y="1577340"/>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6"/>
            <a:ext cx="12192000" cy="6817359"/>
          </a:xfrm>
          <a:custGeom>
            <a:avLst/>
            <a:gdLst/>
            <a:ahLst/>
            <a:cxnLst/>
            <a:rect l="l" t="t" r="r" b="b"/>
            <a:pathLst>
              <a:path w="12192000" h="6817359">
                <a:moveTo>
                  <a:pt x="12191999" y="6816903"/>
                </a:moveTo>
                <a:lnTo>
                  <a:pt x="0" y="6816903"/>
                </a:lnTo>
                <a:lnTo>
                  <a:pt x="0" y="0"/>
                </a:lnTo>
                <a:lnTo>
                  <a:pt x="12191999" y="0"/>
                </a:lnTo>
                <a:lnTo>
                  <a:pt x="12191999" y="6816903"/>
                </a:lnTo>
                <a:close/>
              </a:path>
            </a:pathLst>
          </a:custGeom>
          <a:solidFill>
            <a:srgbClr val="000A30"/>
          </a:solidFill>
        </p:spPr>
        <p:txBody>
          <a:bodyPr wrap="square" lIns="0" tIns="0" rIns="0" bIns="0" rtlCol="0"/>
          <a:lstStyle/>
          <a:p>
            <a:endParaRPr/>
          </a:p>
        </p:txBody>
      </p:sp>
      <p:sp>
        <p:nvSpPr>
          <p:cNvPr id="2" name="Holder 2"/>
          <p:cNvSpPr>
            <a:spLocks noGrp="1"/>
          </p:cNvSpPr>
          <p:nvPr>
            <p:ph type="title"/>
          </p:nvPr>
        </p:nvSpPr>
        <p:spPr>
          <a:xfrm>
            <a:off x="6577360" y="478857"/>
            <a:ext cx="929640" cy="553998"/>
          </a:xfrm>
        </p:spPr>
        <p:txBody>
          <a:bodyPr lIns="0" tIns="0" rIns="0" bIns="0"/>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577360" y="478857"/>
            <a:ext cx="929640" cy="574040"/>
          </a:xfrm>
          <a:prstGeom prst="rect">
            <a:avLst/>
          </a:prstGeom>
        </p:spPr>
        <p:txBody>
          <a:bodyPr wrap="square" lIns="0" tIns="0" rIns="0" bIns="0">
            <a:spAutoFit/>
          </a:bodyPr>
          <a:lstStyle>
            <a:lvl1pPr>
              <a:defRPr sz="36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609600" y="1577340"/>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5"/>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5"/>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3/12/2025</a:t>
            </a:fld>
            <a:endParaRPr lang="en-US"/>
          </a:p>
        </p:txBody>
      </p:sp>
      <p:sp>
        <p:nvSpPr>
          <p:cNvPr id="6" name="Holder 6"/>
          <p:cNvSpPr>
            <a:spLocks noGrp="1"/>
          </p:cNvSpPr>
          <p:nvPr>
            <p:ph type="sldNum" sz="quarter" idx="7"/>
          </p:nvPr>
        </p:nvSpPr>
        <p:spPr>
          <a:xfrm>
            <a:off x="8778240" y="6377945"/>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defRPr>
          <a:latin typeface="+mj-lt"/>
          <a:ea typeface="+mj-ea"/>
          <a:cs typeface="+mj-cs"/>
        </a:defRPr>
      </a:lvl1pPr>
    </p:titleStyle>
    <p:bodyStyle>
      <a:lvl1pPr marL="0">
        <a:defRPr>
          <a:latin typeface="+mn-lt"/>
          <a:ea typeface="+mn-ea"/>
          <a:cs typeface="+mn-cs"/>
        </a:defRPr>
      </a:lvl1pPr>
      <a:lvl2pPr marL="457178">
        <a:defRPr>
          <a:latin typeface="+mn-lt"/>
          <a:ea typeface="+mn-ea"/>
          <a:cs typeface="+mn-cs"/>
        </a:defRPr>
      </a:lvl2pPr>
      <a:lvl3pPr marL="914354">
        <a:defRPr>
          <a:latin typeface="+mn-lt"/>
          <a:ea typeface="+mn-ea"/>
          <a:cs typeface="+mn-cs"/>
        </a:defRPr>
      </a:lvl3pPr>
      <a:lvl4pPr marL="1371532">
        <a:defRPr>
          <a:latin typeface="+mn-lt"/>
          <a:ea typeface="+mn-ea"/>
          <a:cs typeface="+mn-cs"/>
        </a:defRPr>
      </a:lvl4pPr>
      <a:lvl5pPr marL="1828709">
        <a:defRPr>
          <a:latin typeface="+mn-lt"/>
          <a:ea typeface="+mn-ea"/>
          <a:cs typeface="+mn-cs"/>
        </a:defRPr>
      </a:lvl5pPr>
      <a:lvl6pPr marL="2285886">
        <a:defRPr>
          <a:latin typeface="+mn-lt"/>
          <a:ea typeface="+mn-ea"/>
          <a:cs typeface="+mn-cs"/>
        </a:defRPr>
      </a:lvl6pPr>
      <a:lvl7pPr marL="2743062">
        <a:defRPr>
          <a:latin typeface="+mn-lt"/>
          <a:ea typeface="+mn-ea"/>
          <a:cs typeface="+mn-cs"/>
        </a:defRPr>
      </a:lvl7pPr>
      <a:lvl8pPr marL="3200240">
        <a:defRPr>
          <a:latin typeface="+mn-lt"/>
          <a:ea typeface="+mn-ea"/>
          <a:cs typeface="+mn-cs"/>
        </a:defRPr>
      </a:lvl8pPr>
      <a:lvl9pPr marL="3657418">
        <a:defRPr>
          <a:latin typeface="+mn-lt"/>
          <a:ea typeface="+mn-ea"/>
          <a:cs typeface="+mn-cs"/>
        </a:defRPr>
      </a:lvl9pPr>
    </p:bodyStyle>
    <p:otherStyle>
      <a:lvl1pPr marL="0">
        <a:defRPr>
          <a:latin typeface="+mn-lt"/>
          <a:ea typeface="+mn-ea"/>
          <a:cs typeface="+mn-cs"/>
        </a:defRPr>
      </a:lvl1pPr>
      <a:lvl2pPr marL="457178">
        <a:defRPr>
          <a:latin typeface="+mn-lt"/>
          <a:ea typeface="+mn-ea"/>
          <a:cs typeface="+mn-cs"/>
        </a:defRPr>
      </a:lvl2pPr>
      <a:lvl3pPr marL="914354">
        <a:defRPr>
          <a:latin typeface="+mn-lt"/>
          <a:ea typeface="+mn-ea"/>
          <a:cs typeface="+mn-cs"/>
        </a:defRPr>
      </a:lvl3pPr>
      <a:lvl4pPr marL="1371532">
        <a:defRPr>
          <a:latin typeface="+mn-lt"/>
          <a:ea typeface="+mn-ea"/>
          <a:cs typeface="+mn-cs"/>
        </a:defRPr>
      </a:lvl4pPr>
      <a:lvl5pPr marL="1828709">
        <a:defRPr>
          <a:latin typeface="+mn-lt"/>
          <a:ea typeface="+mn-ea"/>
          <a:cs typeface="+mn-cs"/>
        </a:defRPr>
      </a:lvl5pPr>
      <a:lvl6pPr marL="2285886">
        <a:defRPr>
          <a:latin typeface="+mn-lt"/>
          <a:ea typeface="+mn-ea"/>
          <a:cs typeface="+mn-cs"/>
        </a:defRPr>
      </a:lvl6pPr>
      <a:lvl7pPr marL="2743062">
        <a:defRPr>
          <a:latin typeface="+mn-lt"/>
          <a:ea typeface="+mn-ea"/>
          <a:cs typeface="+mn-cs"/>
        </a:defRPr>
      </a:lvl7pPr>
      <a:lvl8pPr marL="3200240">
        <a:defRPr>
          <a:latin typeface="+mn-lt"/>
          <a:ea typeface="+mn-ea"/>
          <a:cs typeface="+mn-cs"/>
        </a:defRPr>
      </a:lvl8pPr>
      <a:lvl9pPr marL="3657418">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hyperlink" Target="http://www.cambridge.edu.in/"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cambridge.edu.in/"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www.cambridge.edu.in/"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920214"/>
          </a:xfrm>
          <a:custGeom>
            <a:avLst/>
            <a:gdLst/>
            <a:ahLst/>
            <a:cxnLst/>
            <a:rect l="l" t="t" r="r" b="b"/>
            <a:pathLst>
              <a:path w="12192000" h="6858000">
                <a:moveTo>
                  <a:pt x="12191999" y="6857999"/>
                </a:moveTo>
                <a:lnTo>
                  <a:pt x="0" y="6857999"/>
                </a:lnTo>
                <a:lnTo>
                  <a:pt x="0" y="0"/>
                </a:lnTo>
                <a:lnTo>
                  <a:pt x="12191999" y="0"/>
                </a:lnTo>
                <a:lnTo>
                  <a:pt x="12191999" y="6857999"/>
                </a:lnTo>
                <a:close/>
              </a:path>
            </a:pathLst>
          </a:custGeom>
          <a:solidFill>
            <a:srgbClr val="000A30"/>
          </a:solidFill>
        </p:spPr>
        <p:txBody>
          <a:bodyPr wrap="square" lIns="0" tIns="0" rIns="0" bIns="0" rtlCol="0"/>
          <a:lstStyle/>
          <a:p>
            <a:endParaRPr dirty="0"/>
          </a:p>
        </p:txBody>
      </p:sp>
      <p:pic>
        <p:nvPicPr>
          <p:cNvPr id="3" name="object 3"/>
          <p:cNvPicPr/>
          <p:nvPr/>
        </p:nvPicPr>
        <p:blipFill>
          <a:blip r:embed="rId3" cstate="print"/>
          <a:stretch>
            <a:fillRect/>
          </a:stretch>
        </p:blipFill>
        <p:spPr>
          <a:xfrm>
            <a:off x="6324606" y="1033973"/>
            <a:ext cx="5867399" cy="5904412"/>
          </a:xfrm>
          <a:prstGeom prst="rect">
            <a:avLst/>
          </a:prstGeom>
        </p:spPr>
      </p:pic>
      <p:pic>
        <p:nvPicPr>
          <p:cNvPr id="4" name="object 4"/>
          <p:cNvPicPr/>
          <p:nvPr/>
        </p:nvPicPr>
        <p:blipFill>
          <a:blip r:embed="rId4" cstate="print"/>
          <a:stretch>
            <a:fillRect/>
          </a:stretch>
        </p:blipFill>
        <p:spPr>
          <a:xfrm>
            <a:off x="228600" y="62219"/>
            <a:ext cx="1905000" cy="1392551"/>
          </a:xfrm>
          <a:prstGeom prst="rect">
            <a:avLst/>
          </a:prstGeom>
        </p:spPr>
      </p:pic>
      <p:sp>
        <p:nvSpPr>
          <p:cNvPr id="5" name="object 5"/>
          <p:cNvSpPr txBox="1">
            <a:spLocks noGrp="1"/>
          </p:cNvSpPr>
          <p:nvPr>
            <p:ph type="title"/>
          </p:nvPr>
        </p:nvSpPr>
        <p:spPr>
          <a:xfrm>
            <a:off x="482323" y="1976957"/>
            <a:ext cx="5556739" cy="1280608"/>
          </a:xfrm>
          <a:prstGeom prst="rect">
            <a:avLst/>
          </a:prstGeom>
        </p:spPr>
        <p:txBody>
          <a:bodyPr vert="horz" wrap="square" lIns="0" tIns="97791" rIns="0" bIns="0" rtlCol="0">
            <a:spAutoFit/>
          </a:bodyPr>
          <a:lstStyle/>
          <a:p>
            <a:pPr marL="12700" marR="5080" algn="ctr">
              <a:lnSpc>
                <a:spcPct val="80000"/>
              </a:lnSpc>
              <a:spcBef>
                <a:spcPts val="771"/>
              </a:spcBef>
            </a:pPr>
            <a:r>
              <a:rPr lang="en-US" sz="3200" dirty="0">
                <a:solidFill>
                  <a:schemeClr val="bg1"/>
                </a:solidFill>
              </a:rPr>
              <a:t>Project Title: </a:t>
            </a:r>
            <a:r>
              <a:rPr lang="en-US" sz="3200" b="1" dirty="0">
                <a:solidFill>
                  <a:schemeClr val="bg1"/>
                </a:solidFill>
                <a:effectLst/>
                <a:latin typeface="Times New Roman" panose="02020603050405020304" pitchFamily="18" charset="0"/>
                <a:ea typeface="Times New Roman" panose="02020603050405020304" pitchFamily="18" charset="0"/>
              </a:rPr>
              <a:t>AI</a:t>
            </a:r>
            <a:r>
              <a:rPr lang="en-US" sz="3200" b="1" spc="-20" dirty="0">
                <a:solidFill>
                  <a:schemeClr val="bg1"/>
                </a:solidFill>
                <a:effectLst/>
                <a:latin typeface="Times New Roman" panose="02020603050405020304" pitchFamily="18" charset="0"/>
                <a:ea typeface="Times New Roman" panose="02020603050405020304" pitchFamily="18" charset="0"/>
              </a:rPr>
              <a:t> </a:t>
            </a:r>
            <a:r>
              <a:rPr lang="en-US" sz="3200" b="1" dirty="0">
                <a:solidFill>
                  <a:schemeClr val="bg1"/>
                </a:solidFill>
                <a:effectLst/>
                <a:latin typeface="Times New Roman" panose="02020603050405020304" pitchFamily="18" charset="0"/>
                <a:ea typeface="Times New Roman" panose="02020603050405020304" pitchFamily="18" charset="0"/>
              </a:rPr>
              <a:t>Forecasting</a:t>
            </a:r>
            <a:r>
              <a:rPr lang="en-US" sz="3200" b="1" spc="-25" dirty="0">
                <a:solidFill>
                  <a:schemeClr val="bg1"/>
                </a:solidFill>
                <a:effectLst/>
                <a:latin typeface="Times New Roman" panose="02020603050405020304" pitchFamily="18" charset="0"/>
                <a:ea typeface="Times New Roman" panose="02020603050405020304" pitchFamily="18" charset="0"/>
              </a:rPr>
              <a:t> </a:t>
            </a:r>
            <a:r>
              <a:rPr lang="en-US" sz="3200" b="1" dirty="0">
                <a:solidFill>
                  <a:schemeClr val="bg1"/>
                </a:solidFill>
                <a:effectLst/>
                <a:latin typeface="Times New Roman" panose="02020603050405020304" pitchFamily="18" charset="0"/>
                <a:ea typeface="Times New Roman" panose="02020603050405020304" pitchFamily="18" charset="0"/>
              </a:rPr>
              <a:t>for</a:t>
            </a:r>
            <a:r>
              <a:rPr lang="en-US" sz="3200" b="1" spc="-15" dirty="0">
                <a:solidFill>
                  <a:schemeClr val="bg1"/>
                </a:solidFill>
                <a:effectLst/>
                <a:latin typeface="Times New Roman" panose="02020603050405020304" pitchFamily="18" charset="0"/>
                <a:ea typeface="Times New Roman" panose="02020603050405020304" pitchFamily="18" charset="0"/>
              </a:rPr>
              <a:t> </a:t>
            </a:r>
            <a:r>
              <a:rPr lang="en-US" sz="3200" b="1" dirty="0">
                <a:solidFill>
                  <a:schemeClr val="bg1"/>
                </a:solidFill>
                <a:effectLst/>
                <a:latin typeface="Times New Roman" panose="02020603050405020304" pitchFamily="18" charset="0"/>
                <a:ea typeface="Times New Roman" panose="02020603050405020304" pitchFamily="18" charset="0"/>
              </a:rPr>
              <a:t>Investor</a:t>
            </a:r>
            <a:r>
              <a:rPr lang="en-US" sz="3200" b="1" spc="-25" dirty="0">
                <a:solidFill>
                  <a:schemeClr val="bg1"/>
                </a:solidFill>
                <a:effectLst/>
                <a:latin typeface="Times New Roman" panose="02020603050405020304" pitchFamily="18" charset="0"/>
                <a:ea typeface="Times New Roman" panose="02020603050405020304" pitchFamily="18" charset="0"/>
              </a:rPr>
              <a:t> </a:t>
            </a:r>
            <a:r>
              <a:rPr lang="en-US" sz="3200" b="1" spc="-10" dirty="0">
                <a:solidFill>
                  <a:schemeClr val="bg1"/>
                </a:solidFill>
                <a:effectLst/>
                <a:latin typeface="Times New Roman" panose="02020603050405020304" pitchFamily="18" charset="0"/>
                <a:ea typeface="Times New Roman" panose="02020603050405020304" pitchFamily="18" charset="0"/>
              </a:rPr>
              <a:t>Decisions</a:t>
            </a:r>
            <a:br>
              <a:rPr lang="en-IN" sz="1800" dirty="0">
                <a:effectLst/>
                <a:latin typeface="Times New Roman" panose="02020603050405020304" pitchFamily="18" charset="0"/>
                <a:ea typeface="Times New Roman" panose="02020603050405020304" pitchFamily="18" charset="0"/>
              </a:rPr>
            </a:br>
            <a:endParaRPr lang="en-IN" sz="3200" dirty="0">
              <a:solidFill>
                <a:schemeClr val="bg1"/>
              </a:solidFill>
            </a:endParaRPr>
          </a:p>
        </p:txBody>
      </p:sp>
      <p:pic>
        <p:nvPicPr>
          <p:cNvPr id="7" name="Picture 2" descr="G:\NAAC-2021\IMG-20210317-WA0002.jpg">
            <a:extLst>
              <a:ext uri="{FF2B5EF4-FFF2-40B4-BE49-F238E27FC236}">
                <a16:creationId xmlns:a16="http://schemas.microsoft.com/office/drawing/2014/main" id="{46B5A6D0-63CC-7066-E575-A9D5CB4BE1CA}"/>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656420" y="0"/>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E9EF044C-4CB0-808A-00D3-A302AFE6670D}"/>
              </a:ext>
            </a:extLst>
          </p:cNvPr>
          <p:cNvSpPr txBox="1"/>
          <p:nvPr/>
        </p:nvSpPr>
        <p:spPr>
          <a:xfrm>
            <a:off x="321551" y="4301140"/>
            <a:ext cx="6820122" cy="2646878"/>
          </a:xfrm>
          <a:prstGeom prst="rect">
            <a:avLst/>
          </a:prstGeom>
          <a:noFill/>
        </p:spPr>
        <p:txBody>
          <a:bodyPr wrap="square" rtlCol="0">
            <a:spAutoFit/>
          </a:bodyPr>
          <a:lstStyle/>
          <a:p>
            <a:pPr lvl="6"/>
            <a:r>
              <a:rPr lang="en-IN" sz="2300" b="1" dirty="0">
                <a:solidFill>
                  <a:schemeClr val="bg1"/>
                </a:solidFill>
                <a:latin typeface="Times New Roman" panose="02020603050405020304" pitchFamily="18" charset="0"/>
                <a:cs typeface="Times New Roman" panose="02020603050405020304" pitchFamily="18" charset="0"/>
              </a:rPr>
              <a:t>Guided by: Dr. Preethi S, Professor and Head, </a:t>
            </a:r>
          </a:p>
          <a:p>
            <a:pPr lvl="6"/>
            <a:r>
              <a:rPr lang="en-IN" sz="2300" b="1" dirty="0">
                <a:solidFill>
                  <a:schemeClr val="bg1"/>
                </a:solidFill>
                <a:latin typeface="Times New Roman" panose="02020603050405020304" pitchFamily="18" charset="0"/>
                <a:cs typeface="Times New Roman" panose="02020603050405020304" pitchFamily="18" charset="0"/>
              </a:rPr>
              <a:t>                     Dept of ISE, CIT</a:t>
            </a:r>
            <a:r>
              <a:rPr lang="en-IN" sz="2000" b="1" dirty="0">
                <a:solidFill>
                  <a:schemeClr val="bg1"/>
                </a:solidFill>
                <a:latin typeface="Times New Roman" panose="02020603050405020304" pitchFamily="18" charset="0"/>
                <a:cs typeface="Times New Roman" panose="02020603050405020304" pitchFamily="18" charset="0"/>
              </a:rPr>
              <a:t> </a:t>
            </a:r>
          </a:p>
          <a:p>
            <a:pPr lvl="6"/>
            <a:r>
              <a:rPr lang="en-IN" sz="2000" b="1" dirty="0">
                <a:solidFill>
                  <a:schemeClr val="bg1"/>
                </a:solidFill>
                <a:latin typeface="Times New Roman" panose="02020603050405020304" pitchFamily="18" charset="0"/>
                <a:cs typeface="Times New Roman" panose="02020603050405020304" pitchFamily="18" charset="0"/>
              </a:rPr>
              <a:t>     </a:t>
            </a:r>
          </a:p>
          <a:p>
            <a:pPr lvl="6"/>
            <a:r>
              <a:rPr lang="en-IN" sz="2000" b="1" dirty="0">
                <a:solidFill>
                  <a:schemeClr val="bg1"/>
                </a:solidFill>
                <a:latin typeface="Times New Roman" panose="02020603050405020304" pitchFamily="18" charset="0"/>
                <a:cs typeface="Times New Roman" panose="02020603050405020304" pitchFamily="18" charset="0"/>
              </a:rPr>
              <a:t>Presented by:</a:t>
            </a:r>
          </a:p>
          <a:p>
            <a:pPr lvl="6"/>
            <a:r>
              <a:rPr lang="en-IN" sz="2000" b="1" dirty="0">
                <a:solidFill>
                  <a:schemeClr val="bg1"/>
                </a:solidFill>
                <a:latin typeface="Times New Roman" panose="02020603050405020304" pitchFamily="18" charset="0"/>
                <a:cs typeface="Times New Roman" panose="02020603050405020304" pitchFamily="18" charset="0"/>
              </a:rPr>
              <a:t>    	 SHIVANNA 		(1CD21IS145)</a:t>
            </a:r>
          </a:p>
          <a:p>
            <a:pPr lvl="6"/>
            <a:r>
              <a:rPr lang="en-IN" sz="2000" b="1" dirty="0">
                <a:solidFill>
                  <a:schemeClr val="bg1"/>
                </a:solidFill>
                <a:latin typeface="Times New Roman" panose="02020603050405020304" pitchFamily="18" charset="0"/>
                <a:cs typeface="Times New Roman" panose="02020603050405020304" pitchFamily="18" charset="0"/>
              </a:rPr>
              <a:t>	 RAVITEJA G.K	(1CD21IS133)</a:t>
            </a:r>
          </a:p>
          <a:p>
            <a:pPr lvl="6"/>
            <a:r>
              <a:rPr lang="en-IN" sz="2000" b="1" dirty="0">
                <a:solidFill>
                  <a:schemeClr val="bg1"/>
                </a:solidFill>
                <a:latin typeface="Times New Roman" panose="02020603050405020304" pitchFamily="18" charset="0"/>
                <a:cs typeface="Times New Roman" panose="02020603050405020304" pitchFamily="18" charset="0"/>
              </a:rPr>
              <a:t>	 SHAIK AFRAZ		(1CD21IS139)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F1722B1-1DE3-EF44-1607-BC8CE49EA0F1}"/>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93E00D23-7AFE-4887-CEAB-1B25388466E2}"/>
              </a:ext>
            </a:extLst>
          </p:cNvPr>
          <p:cNvGrpSpPr/>
          <p:nvPr/>
        </p:nvGrpSpPr>
        <p:grpSpPr>
          <a:xfrm>
            <a:off x="502026" y="5"/>
            <a:ext cx="1713231" cy="1703705"/>
            <a:chOff x="502022" y="0"/>
            <a:chExt cx="1713230" cy="1703705"/>
          </a:xfrm>
        </p:grpSpPr>
        <p:sp>
          <p:nvSpPr>
            <p:cNvPr id="3" name="object 3">
              <a:extLst>
                <a:ext uri="{FF2B5EF4-FFF2-40B4-BE49-F238E27FC236}">
                  <a16:creationId xmlns:a16="http://schemas.microsoft.com/office/drawing/2014/main" id="{19FA5C20-E8BC-AF23-0FB2-AD9481DBEBFE}"/>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93806E67-08BA-DBBA-3892-62AA3905C4B5}"/>
                </a:ext>
              </a:extLst>
            </p:cNvPr>
            <p:cNvPicPr/>
            <p:nvPr/>
          </p:nvPicPr>
          <p:blipFill>
            <a:blip r:embed="rId2"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2141A758-1961-933A-EFA5-A0E2AF317A88}"/>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B8A0D10A-DA41-F002-31AF-EA69D326A848}"/>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0EB2A6A9-E80F-CF18-7297-75D8B7C9E163}"/>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F4408B7D-F8D5-BFED-1509-ABA26ECB4D43}"/>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Methodology </a:t>
            </a:r>
          </a:p>
        </p:txBody>
      </p:sp>
      <p:pic>
        <p:nvPicPr>
          <p:cNvPr id="9" name="Picture 2" descr="G:\NAAC-2021\IMG-20210317-WA0002.jpg">
            <a:extLst>
              <a:ext uri="{FF2B5EF4-FFF2-40B4-BE49-F238E27FC236}">
                <a16:creationId xmlns:a16="http://schemas.microsoft.com/office/drawing/2014/main" id="{6ABC91A3-9AEA-0B18-35A3-A8818D4AE5E8}"/>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9185CD8-4F88-99C9-AB82-08FDBF7BF6D1}"/>
              </a:ext>
            </a:extLst>
          </p:cNvPr>
          <p:cNvGraphicFramePr>
            <a:graphicFrameLocks noGrp="1"/>
          </p:cNvGraphicFramePr>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sp>
        <p:nvSpPr>
          <p:cNvPr id="12" name="TextBox 11">
            <a:extLst>
              <a:ext uri="{FF2B5EF4-FFF2-40B4-BE49-F238E27FC236}">
                <a16:creationId xmlns:a16="http://schemas.microsoft.com/office/drawing/2014/main" id="{1DF82758-F78E-0200-60F3-0FADB9EE465F}"/>
              </a:ext>
            </a:extLst>
          </p:cNvPr>
          <p:cNvSpPr txBox="1"/>
          <p:nvPr/>
        </p:nvSpPr>
        <p:spPr>
          <a:xfrm>
            <a:off x="4220308" y="3155182"/>
            <a:ext cx="184731" cy="369332"/>
          </a:xfrm>
          <a:prstGeom prst="rect">
            <a:avLst/>
          </a:prstGeom>
          <a:noFill/>
        </p:spPr>
        <p:txBody>
          <a:bodyPr wrap="none" rtlCol="0">
            <a:spAutoFit/>
          </a:bodyPr>
          <a:lstStyle/>
          <a:p>
            <a:endParaRPr lang="en-IN" dirty="0"/>
          </a:p>
        </p:txBody>
      </p:sp>
      <p:sp>
        <p:nvSpPr>
          <p:cNvPr id="14" name="TextBox 13">
            <a:extLst>
              <a:ext uri="{FF2B5EF4-FFF2-40B4-BE49-F238E27FC236}">
                <a16:creationId xmlns:a16="http://schemas.microsoft.com/office/drawing/2014/main" id="{F2AB1006-8EEB-796B-4001-2044F8E0B1BE}"/>
              </a:ext>
            </a:extLst>
          </p:cNvPr>
          <p:cNvSpPr txBox="1"/>
          <p:nvPr/>
        </p:nvSpPr>
        <p:spPr>
          <a:xfrm>
            <a:off x="982008" y="1787598"/>
            <a:ext cx="7757327" cy="403187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Architecture</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Three main modules: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Input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Collects historical stock data and market indicators.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Processing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LSTM</a:t>
            </a:r>
            <a:r>
              <a:rPr lang="en-US" altLang="en-US" sz="2000" dirty="0">
                <a:solidFill>
                  <a:schemeClr val="tx1"/>
                </a:solidFill>
                <a:latin typeface="Times New Roman" panose="02020603050405020304" pitchFamily="18" charset="0"/>
                <a:cs typeface="Times New Roman" panose="02020603050405020304" pitchFamily="18" charset="0"/>
              </a:rPr>
              <a:t> and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CNN.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Output Module: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predicted prices and trends.</a:t>
            </a:r>
          </a:p>
          <a:p>
            <a:pPr marL="0" marR="0" lvl="0" indent="0" algn="l" defTabSz="914400" rtl="0" eaLnBrk="0" fontAlgn="base" latinLnBrk="0" hangingPunct="0">
              <a:lnSpc>
                <a:spcPct val="100000"/>
              </a:lnSpc>
              <a:spcBef>
                <a:spcPct val="0"/>
              </a:spcBef>
              <a:spcAft>
                <a:spcPct val="0"/>
              </a:spcAft>
              <a:buClrTx/>
              <a:buSzTx/>
              <a:buFontTx/>
              <a:buChar char="•"/>
              <a:tabLst/>
            </a:pPr>
            <a:endParaRPr lang="en-IN" sz="20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Working Mechanism</a:t>
            </a: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Historical and real-time stock data is collected.</a:t>
            </a: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Machine learning models analyze trends and patterns.</a:t>
            </a: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Predictions for future stock prices are generated.</a:t>
            </a: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Results are displayed on a dashboard with visual insights.</a:t>
            </a: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Investors use predictions for informed decision-making.</a:t>
            </a:r>
          </a:p>
        </p:txBody>
      </p:sp>
      <p:pic>
        <p:nvPicPr>
          <p:cNvPr id="11" name="Picture 10">
            <a:extLst>
              <a:ext uri="{FF2B5EF4-FFF2-40B4-BE49-F238E27FC236}">
                <a16:creationId xmlns:a16="http://schemas.microsoft.com/office/drawing/2014/main" id="{981F4971-8DBE-8ED9-7CC8-C516E587E97F}"/>
              </a:ext>
            </a:extLst>
          </p:cNvPr>
          <p:cNvPicPr>
            <a:picLocks noChangeAspect="1"/>
          </p:cNvPicPr>
          <p:nvPr/>
        </p:nvPicPr>
        <p:blipFill>
          <a:blip r:embed="rId5"/>
          <a:stretch>
            <a:fillRect/>
          </a:stretch>
        </p:blipFill>
        <p:spPr>
          <a:xfrm>
            <a:off x="9036372" y="1842392"/>
            <a:ext cx="3155628" cy="3371708"/>
          </a:xfrm>
          <a:prstGeom prst="rect">
            <a:avLst/>
          </a:prstGeom>
        </p:spPr>
      </p:pic>
    </p:spTree>
    <p:extLst>
      <p:ext uri="{BB962C8B-B14F-4D97-AF65-F5344CB8AC3E}">
        <p14:creationId xmlns:p14="http://schemas.microsoft.com/office/powerpoint/2010/main" val="34809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6A9C436-CA69-3EF9-BFF7-6A7EC7B8C975}"/>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B025BF6E-EDF3-5684-E64E-14F97759658A}"/>
              </a:ext>
            </a:extLst>
          </p:cNvPr>
          <p:cNvGrpSpPr/>
          <p:nvPr/>
        </p:nvGrpSpPr>
        <p:grpSpPr>
          <a:xfrm>
            <a:off x="502026" y="5"/>
            <a:ext cx="1713231" cy="1703705"/>
            <a:chOff x="502022" y="0"/>
            <a:chExt cx="1713230" cy="1703705"/>
          </a:xfrm>
        </p:grpSpPr>
        <p:sp>
          <p:nvSpPr>
            <p:cNvPr id="3" name="object 3">
              <a:extLst>
                <a:ext uri="{FF2B5EF4-FFF2-40B4-BE49-F238E27FC236}">
                  <a16:creationId xmlns:a16="http://schemas.microsoft.com/office/drawing/2014/main" id="{50D6D85E-94FF-E12B-08A7-E93B76AE8009}"/>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37C1062F-90E0-F9CA-9C1D-2DCAA82CB46C}"/>
                </a:ext>
              </a:extLst>
            </p:cNvPr>
            <p:cNvPicPr/>
            <p:nvPr/>
          </p:nvPicPr>
          <p:blipFill>
            <a:blip r:embed="rId2"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B6167DAE-9BDE-E485-F920-58962F941680}"/>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C8B4E5B6-74FA-C1D2-77AE-F2D23DB81839}"/>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0EE6FBFA-59D9-FFC5-F418-FEDB86762079}"/>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A60D902E-D9B2-49AC-196B-2C9CCC8009D3}"/>
              </a:ext>
            </a:extLst>
          </p:cNvPr>
          <p:cNvSpPr txBox="1">
            <a:spLocks noGrp="1"/>
          </p:cNvSpPr>
          <p:nvPr>
            <p:ph type="title"/>
          </p:nvPr>
        </p:nvSpPr>
        <p:spPr>
          <a:xfrm>
            <a:off x="2275014" y="416439"/>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Flow diagram  </a:t>
            </a:r>
          </a:p>
        </p:txBody>
      </p:sp>
      <p:pic>
        <p:nvPicPr>
          <p:cNvPr id="9" name="Picture 2" descr="G:\NAAC-2021\IMG-20210317-WA0002.jpg">
            <a:extLst>
              <a:ext uri="{FF2B5EF4-FFF2-40B4-BE49-F238E27FC236}">
                <a16:creationId xmlns:a16="http://schemas.microsoft.com/office/drawing/2014/main" id="{362A109E-9087-9E1C-89F6-D695518F6626}"/>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BF42B495-7FEC-E550-F5CC-6E16A4932BEF}"/>
              </a:ext>
            </a:extLst>
          </p:cNvPr>
          <p:cNvGraphicFramePr>
            <a:graphicFrameLocks noGrp="1"/>
          </p:cNvGraphicFramePr>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pic>
        <p:nvPicPr>
          <p:cNvPr id="13" name="Picture 12">
            <a:extLst>
              <a:ext uri="{FF2B5EF4-FFF2-40B4-BE49-F238E27FC236}">
                <a16:creationId xmlns:a16="http://schemas.microsoft.com/office/drawing/2014/main" id="{6D7EBB2B-18D7-E497-A85B-95A089142641}"/>
              </a:ext>
            </a:extLst>
          </p:cNvPr>
          <p:cNvPicPr>
            <a:picLocks noChangeAspect="1"/>
          </p:cNvPicPr>
          <p:nvPr/>
        </p:nvPicPr>
        <p:blipFill>
          <a:blip r:embed="rId5"/>
          <a:stretch>
            <a:fillRect/>
          </a:stretch>
        </p:blipFill>
        <p:spPr>
          <a:xfrm>
            <a:off x="1678095" y="2069913"/>
            <a:ext cx="4078138" cy="3405455"/>
          </a:xfrm>
          <a:prstGeom prst="rect">
            <a:avLst/>
          </a:prstGeom>
        </p:spPr>
      </p:pic>
      <p:pic>
        <p:nvPicPr>
          <p:cNvPr id="14" name="Picture 13">
            <a:extLst>
              <a:ext uri="{FF2B5EF4-FFF2-40B4-BE49-F238E27FC236}">
                <a16:creationId xmlns:a16="http://schemas.microsoft.com/office/drawing/2014/main" id="{C0007A9A-C3C4-FE83-3466-28FAE3DCF54C}"/>
              </a:ext>
            </a:extLst>
          </p:cNvPr>
          <p:cNvPicPr>
            <a:picLocks noChangeAspect="1"/>
          </p:cNvPicPr>
          <p:nvPr/>
        </p:nvPicPr>
        <p:blipFill>
          <a:blip r:embed="rId6"/>
          <a:stretch>
            <a:fillRect/>
          </a:stretch>
        </p:blipFill>
        <p:spPr>
          <a:xfrm>
            <a:off x="6435769" y="1349464"/>
            <a:ext cx="4502307" cy="4494387"/>
          </a:xfrm>
          <a:prstGeom prst="rect">
            <a:avLst/>
          </a:prstGeom>
        </p:spPr>
      </p:pic>
    </p:spTree>
    <p:extLst>
      <p:ext uri="{BB962C8B-B14F-4D97-AF65-F5344CB8AC3E}">
        <p14:creationId xmlns:p14="http://schemas.microsoft.com/office/powerpoint/2010/main" val="2396776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FD19867-7ADA-8F81-901C-619E67FBB64F}"/>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7F121FFC-52F4-4CEB-26F2-1097482604BE}"/>
              </a:ext>
            </a:extLst>
          </p:cNvPr>
          <p:cNvGrpSpPr/>
          <p:nvPr/>
        </p:nvGrpSpPr>
        <p:grpSpPr>
          <a:xfrm>
            <a:off x="502026" y="5"/>
            <a:ext cx="1713231" cy="1703705"/>
            <a:chOff x="502022" y="0"/>
            <a:chExt cx="1713230" cy="1703705"/>
          </a:xfrm>
        </p:grpSpPr>
        <p:sp>
          <p:nvSpPr>
            <p:cNvPr id="3" name="object 3">
              <a:extLst>
                <a:ext uri="{FF2B5EF4-FFF2-40B4-BE49-F238E27FC236}">
                  <a16:creationId xmlns:a16="http://schemas.microsoft.com/office/drawing/2014/main" id="{98F6EAA2-E2D9-56F2-B873-6FD1B10A95F7}"/>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0D59D548-8349-AED2-E590-4B85FF714BEE}"/>
                </a:ext>
              </a:extLst>
            </p:cNvPr>
            <p:cNvPicPr/>
            <p:nvPr/>
          </p:nvPicPr>
          <p:blipFill>
            <a:blip r:embed="rId3"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FA4937A4-B9C8-7594-9E74-6DF0F24BCF8C}"/>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7FC07CB0-9BF5-BEC5-DD7E-0FA78257684B}"/>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276DF496-308F-B074-157D-E28CEA22B3A2}"/>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95585A30-B594-A2D2-0B96-14A1F3DD7003}"/>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Results </a:t>
            </a:r>
          </a:p>
        </p:txBody>
      </p:sp>
      <p:pic>
        <p:nvPicPr>
          <p:cNvPr id="9" name="Picture 2" descr="G:\NAAC-2021\IMG-20210317-WA0002.jpg">
            <a:extLst>
              <a:ext uri="{FF2B5EF4-FFF2-40B4-BE49-F238E27FC236}">
                <a16:creationId xmlns:a16="http://schemas.microsoft.com/office/drawing/2014/main" id="{87FBAD48-AA15-47B4-FF5F-5B57E76D1CAC}"/>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51675A2F-6D8E-E023-3D7A-3D91D92F2656}"/>
              </a:ext>
            </a:extLst>
          </p:cNvPr>
          <p:cNvGraphicFramePr>
            <a:graphicFrameLocks noGrp="1"/>
          </p:cNvGraphicFramePr>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pic>
        <p:nvPicPr>
          <p:cNvPr id="13" name="Picture 12">
            <a:extLst>
              <a:ext uri="{FF2B5EF4-FFF2-40B4-BE49-F238E27FC236}">
                <a16:creationId xmlns:a16="http://schemas.microsoft.com/office/drawing/2014/main" id="{A6B456F5-9398-3683-825C-D4F8842CD33B}"/>
              </a:ext>
            </a:extLst>
          </p:cNvPr>
          <p:cNvPicPr>
            <a:picLocks noChangeAspect="1"/>
          </p:cNvPicPr>
          <p:nvPr/>
        </p:nvPicPr>
        <p:blipFill>
          <a:blip r:embed="rId6"/>
          <a:stretch>
            <a:fillRect/>
          </a:stretch>
        </p:blipFill>
        <p:spPr>
          <a:xfrm>
            <a:off x="8623827" y="3992553"/>
            <a:ext cx="3438514" cy="21173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Picture 10">
            <a:extLst>
              <a:ext uri="{FF2B5EF4-FFF2-40B4-BE49-F238E27FC236}">
                <a16:creationId xmlns:a16="http://schemas.microsoft.com/office/drawing/2014/main" id="{C3F9DDF6-C84B-AADF-8D6A-7C0B387C828D}"/>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02026" y="1818140"/>
            <a:ext cx="7966113" cy="43073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5" name="Picture 14">
            <a:extLst>
              <a:ext uri="{FF2B5EF4-FFF2-40B4-BE49-F238E27FC236}">
                <a16:creationId xmlns:a16="http://schemas.microsoft.com/office/drawing/2014/main" id="{DF622BA7-CCC8-F0F9-B00C-5EED43F4FC13}"/>
              </a:ext>
            </a:extLst>
          </p:cNvPr>
          <p:cNvPicPr>
            <a:picLocks noChangeAspect="1"/>
          </p:cNvPicPr>
          <p:nvPr/>
        </p:nvPicPr>
        <p:blipFill>
          <a:blip r:embed="rId8">
            <a:extLst>
              <a:ext uri="{28A0092B-C50C-407E-A947-70E740481C1C}">
                <a14:useLocalDpi xmlns:a14="http://schemas.microsoft.com/office/drawing/2010/main" val="0"/>
              </a:ext>
            </a:extLst>
          </a:blip>
          <a:srcRect r="3415"/>
          <a:stretch/>
        </p:blipFill>
        <p:spPr bwMode="auto">
          <a:xfrm>
            <a:off x="8623827" y="1818140"/>
            <a:ext cx="3438514" cy="20152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0184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76FFC3D-C210-BBD2-05A0-826AF11E7F64}"/>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F9191032-B3C9-6AD8-A898-04F06EDA4D66}"/>
              </a:ext>
            </a:extLst>
          </p:cNvPr>
          <p:cNvGrpSpPr/>
          <p:nvPr/>
        </p:nvGrpSpPr>
        <p:grpSpPr>
          <a:xfrm>
            <a:off x="502026" y="5"/>
            <a:ext cx="1713231" cy="1703705"/>
            <a:chOff x="502022" y="0"/>
            <a:chExt cx="1713230" cy="1703705"/>
          </a:xfrm>
        </p:grpSpPr>
        <p:sp>
          <p:nvSpPr>
            <p:cNvPr id="3" name="object 3">
              <a:extLst>
                <a:ext uri="{FF2B5EF4-FFF2-40B4-BE49-F238E27FC236}">
                  <a16:creationId xmlns:a16="http://schemas.microsoft.com/office/drawing/2014/main" id="{7E5F517A-8184-8843-B0C3-292A2B826BF2}"/>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566999CA-39C2-74F3-AB37-7D09C425CC10}"/>
                </a:ext>
              </a:extLst>
            </p:cNvPr>
            <p:cNvPicPr/>
            <p:nvPr/>
          </p:nvPicPr>
          <p:blipFill>
            <a:blip r:embed="rId2"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0CA5E0AC-A0CD-08B3-8DD1-6C4E2150A0D3}"/>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EF9441B9-EA1A-B9B7-BA97-CB577235C098}"/>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AC8988E2-6411-FE40-0FA1-2FF88171A1A1}"/>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FCECD41A-C920-7881-D98E-2D821F5E190C}"/>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Conclusion </a:t>
            </a:r>
          </a:p>
        </p:txBody>
      </p:sp>
      <p:pic>
        <p:nvPicPr>
          <p:cNvPr id="9" name="Picture 2" descr="G:\NAAC-2021\IMG-20210317-WA0002.jpg">
            <a:extLst>
              <a:ext uri="{FF2B5EF4-FFF2-40B4-BE49-F238E27FC236}">
                <a16:creationId xmlns:a16="http://schemas.microsoft.com/office/drawing/2014/main" id="{C2C2A147-FA3A-F240-DE2B-3687CCC7C567}"/>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583B67E0-AC93-2E90-A746-16B560B7C719}"/>
              </a:ext>
            </a:extLst>
          </p:cNvPr>
          <p:cNvSpPr txBox="1"/>
          <p:nvPr/>
        </p:nvSpPr>
        <p:spPr>
          <a:xfrm>
            <a:off x="1247670" y="1633126"/>
            <a:ext cx="9696660" cy="3970318"/>
          </a:xfrm>
          <a:prstGeom prst="rect">
            <a:avLst/>
          </a:prstGeom>
          <a:noFill/>
        </p:spPr>
        <p:txBody>
          <a:bodyPr wrap="square" rtlCol="0">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The implementation of AI in stock market forecasting has transformed the way investors analyze and interpret market trends. This project has explored how machine learning algorithms, including regression models, neural networks, and deep learning techniques, can process vast amounts of historical and real-time data to generate accurate stock price predictions. By leveraging these advanced computational methods, AI helps mitigate human biases, improves decision-making, and provides traders with valuable insights into market movements.</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Looking ahead, AI in stock market prediction is expected to evolve further with advancements in reinforcement learning, sentiment analysis, and quantum computing. Integrating real-time trading platforms, improving feature selection techniques, and refining deep learning architectures will enhance the predictive capabilities of AI models. As technology progresses, AI-driven financial forecasting will continue to shape investment strategies, offering investors more sophisticated and data-driven approaches to navigating the complexities of the stock market.</a:t>
            </a:r>
          </a:p>
        </p:txBody>
      </p:sp>
    </p:spTree>
    <p:extLst>
      <p:ext uri="{BB962C8B-B14F-4D97-AF65-F5344CB8AC3E}">
        <p14:creationId xmlns:p14="http://schemas.microsoft.com/office/powerpoint/2010/main" val="1179361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097F78-E37C-07CF-D3D9-8AB0FDC70255}"/>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BC9FF6E3-3965-26B9-BF46-C77E55EF0DC8}"/>
              </a:ext>
            </a:extLst>
          </p:cNvPr>
          <p:cNvGrpSpPr/>
          <p:nvPr/>
        </p:nvGrpSpPr>
        <p:grpSpPr>
          <a:xfrm>
            <a:off x="361730" y="0"/>
            <a:ext cx="1713231" cy="1703705"/>
            <a:chOff x="502022" y="0"/>
            <a:chExt cx="1713230" cy="1703705"/>
          </a:xfrm>
        </p:grpSpPr>
        <p:sp>
          <p:nvSpPr>
            <p:cNvPr id="3" name="object 3">
              <a:extLst>
                <a:ext uri="{FF2B5EF4-FFF2-40B4-BE49-F238E27FC236}">
                  <a16:creationId xmlns:a16="http://schemas.microsoft.com/office/drawing/2014/main" id="{D9D2CADD-2AF6-450D-B51B-963511C12037}"/>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955D5352-AB47-0EA7-7454-3A8364802CEC}"/>
                </a:ext>
              </a:extLst>
            </p:cNvPr>
            <p:cNvPicPr/>
            <p:nvPr/>
          </p:nvPicPr>
          <p:blipFill>
            <a:blip r:embed="rId2"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0F28DB91-F2D8-EAFA-92D6-2565C4854099}"/>
              </a:ext>
            </a:extLst>
          </p:cNvPr>
          <p:cNvSpPr/>
          <p:nvPr/>
        </p:nvSpPr>
        <p:spPr>
          <a:xfrm>
            <a:off x="0" y="6343335"/>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dirty="0"/>
          </a:p>
        </p:txBody>
      </p:sp>
      <p:sp>
        <p:nvSpPr>
          <p:cNvPr id="6" name="object 6">
            <a:extLst>
              <a:ext uri="{FF2B5EF4-FFF2-40B4-BE49-F238E27FC236}">
                <a16:creationId xmlns:a16="http://schemas.microsoft.com/office/drawing/2014/main" id="{EC76C911-5FFE-8A45-F940-D607BD88EA06}"/>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dirty="0">
              <a:latin typeface="Times New Roman"/>
              <a:cs typeface="Times New Roman"/>
            </a:endParaRPr>
          </a:p>
        </p:txBody>
      </p:sp>
      <p:sp>
        <p:nvSpPr>
          <p:cNvPr id="7" name="object 7">
            <a:extLst>
              <a:ext uri="{FF2B5EF4-FFF2-40B4-BE49-F238E27FC236}">
                <a16:creationId xmlns:a16="http://schemas.microsoft.com/office/drawing/2014/main" id="{8406D703-C6CC-4F5F-3120-35D7318EC622}"/>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dirty="0">
              <a:latin typeface="Times New Roman"/>
              <a:cs typeface="Times New Roman"/>
            </a:endParaRPr>
          </a:p>
        </p:txBody>
      </p:sp>
      <p:sp>
        <p:nvSpPr>
          <p:cNvPr id="8" name="object 8">
            <a:extLst>
              <a:ext uri="{FF2B5EF4-FFF2-40B4-BE49-F238E27FC236}">
                <a16:creationId xmlns:a16="http://schemas.microsoft.com/office/drawing/2014/main" id="{26E01BDF-6EAC-8DBE-D3E0-448B0D46D136}"/>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References </a:t>
            </a:r>
          </a:p>
        </p:txBody>
      </p:sp>
      <p:pic>
        <p:nvPicPr>
          <p:cNvPr id="9" name="Picture 2" descr="G:\NAAC-2021\IMG-20210317-WA0002.jpg">
            <a:extLst>
              <a:ext uri="{FF2B5EF4-FFF2-40B4-BE49-F238E27FC236}">
                <a16:creationId xmlns:a16="http://schemas.microsoft.com/office/drawing/2014/main" id="{C8546595-482A-586C-1A12-120310637728}"/>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C8CC661C-86C7-1A8E-3B28-421788116A80}"/>
              </a:ext>
            </a:extLst>
          </p:cNvPr>
          <p:cNvSpPr txBox="1"/>
          <p:nvPr/>
        </p:nvSpPr>
        <p:spPr>
          <a:xfrm>
            <a:off x="751205" y="1921435"/>
            <a:ext cx="10689589" cy="4191981"/>
          </a:xfrm>
          <a:prstGeom prst="rect">
            <a:avLst/>
          </a:prstGeom>
          <a:noFill/>
        </p:spPr>
        <p:txBody>
          <a:bodyPr wrap="square" rtlCol="0">
            <a:spAutoFit/>
          </a:bodyPr>
          <a:lstStyle/>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Nayak, A., Pai, M. M. M., &amp; Pai, R. M. (2021). Prediction Models for Indian Stock Market. SSRN.</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Chauhan, A., Mayur, P.,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Gokarakonda</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Y. S., Jamie, P., &amp; Mehrotra, N. (2024). Indian Stock Market Prediction using Augmented Financial Intelligence ML.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arXiv</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preprint arXiv:2407.02236.</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 J.,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Waghela</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 &amp;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Rakshit</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 (2024). Exploring Sectoral Profitability in the Indian Stock Market Using Deep Learning.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arXiv</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preprint arXiv:2407.01572.</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 J., &amp; Mehtab, S. (2021). Design and Analysis of Robust Deep Learning Models for Stock Price Prediction.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arXiv</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preprint arXiv:2106.09664.</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Bhunia</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(2025). Impact of Artificial Intelligence on Stock Price Prediction in India. Journal of Finance and Accounting, 13(1), 1-6.</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8239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2B6B32-E387-04E9-43A1-EB397785E394}"/>
              </a:ext>
            </a:extLst>
          </p:cNvPr>
          <p:cNvPicPr>
            <a:picLocks noChangeAspect="1"/>
          </p:cNvPicPr>
          <p:nvPr/>
        </p:nvPicPr>
        <p:blipFill>
          <a:blip r:embed="rId2"/>
          <a:stretch>
            <a:fillRect/>
          </a:stretch>
        </p:blipFill>
        <p:spPr>
          <a:xfrm>
            <a:off x="430364" y="27321"/>
            <a:ext cx="1713124" cy="1700931"/>
          </a:xfrm>
          <a:prstGeom prst="rect">
            <a:avLst/>
          </a:prstGeom>
        </p:spPr>
      </p:pic>
      <p:pic>
        <p:nvPicPr>
          <p:cNvPr id="5" name="Picture 4">
            <a:extLst>
              <a:ext uri="{FF2B5EF4-FFF2-40B4-BE49-F238E27FC236}">
                <a16:creationId xmlns:a16="http://schemas.microsoft.com/office/drawing/2014/main" id="{8D57F618-62B1-35A1-3E92-B65A1051B105}"/>
              </a:ext>
            </a:extLst>
          </p:cNvPr>
          <p:cNvPicPr>
            <a:picLocks noChangeAspect="1"/>
          </p:cNvPicPr>
          <p:nvPr/>
        </p:nvPicPr>
        <p:blipFill>
          <a:blip r:embed="rId3"/>
          <a:stretch>
            <a:fillRect/>
          </a:stretch>
        </p:blipFill>
        <p:spPr>
          <a:xfrm>
            <a:off x="10294759" y="37511"/>
            <a:ext cx="1536325" cy="1457070"/>
          </a:xfrm>
          <a:prstGeom prst="rect">
            <a:avLst/>
          </a:prstGeom>
        </p:spPr>
      </p:pic>
      <p:pic>
        <p:nvPicPr>
          <p:cNvPr id="7" name="Picture 6">
            <a:extLst>
              <a:ext uri="{FF2B5EF4-FFF2-40B4-BE49-F238E27FC236}">
                <a16:creationId xmlns:a16="http://schemas.microsoft.com/office/drawing/2014/main" id="{DFA3C37C-64E8-9758-A141-7877461593FF}"/>
              </a:ext>
            </a:extLst>
          </p:cNvPr>
          <p:cNvPicPr>
            <a:picLocks noChangeAspect="1"/>
          </p:cNvPicPr>
          <p:nvPr/>
        </p:nvPicPr>
        <p:blipFill>
          <a:blip r:embed="rId4"/>
          <a:stretch>
            <a:fillRect/>
          </a:stretch>
        </p:blipFill>
        <p:spPr>
          <a:xfrm>
            <a:off x="4941926" y="531330"/>
            <a:ext cx="2664183" cy="963251"/>
          </a:xfrm>
          <a:prstGeom prst="rect">
            <a:avLst/>
          </a:prstGeom>
        </p:spPr>
      </p:pic>
      <p:sp>
        <p:nvSpPr>
          <p:cNvPr id="8" name="object 5">
            <a:extLst>
              <a:ext uri="{FF2B5EF4-FFF2-40B4-BE49-F238E27FC236}">
                <a16:creationId xmlns:a16="http://schemas.microsoft.com/office/drawing/2014/main" id="{27054E9D-CA54-A891-4EA5-14146659792F}"/>
              </a:ext>
            </a:extLst>
          </p:cNvPr>
          <p:cNvSpPr>
            <a:spLocks noGrp="1"/>
          </p:cNvSpPr>
          <p:nvPr>
            <p:ph type="body" idx="1"/>
          </p:nvPr>
        </p:nvSpPr>
        <p:spPr>
          <a:xfrm>
            <a:off x="0" y="6326671"/>
            <a:ext cx="12192000" cy="553999"/>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pPr marL="12700" marR="0" lvl="0" indent="0" defTabSz="914400" eaLnBrk="1" fontAlgn="auto" latinLnBrk="0" hangingPunct="1">
              <a:lnSpc>
                <a:spcPct val="100000"/>
              </a:lnSpc>
              <a:spcBef>
                <a:spcPts val="100"/>
              </a:spcBef>
              <a:spcAft>
                <a:spcPts val="0"/>
              </a:spcAft>
              <a:buClrTx/>
              <a:buSzTx/>
              <a:buFontTx/>
              <a:buNone/>
              <a:tabLst/>
              <a:defRPr/>
            </a:pPr>
            <a:r>
              <a:rPr kumimoji="0" lang="en-US" sz="1800" b="1" i="1" u="none" strike="noStrike" kern="0" cap="none" spc="-11" normalizeH="0" baseline="0" noProof="0" dirty="0">
                <a:ln>
                  <a:noFill/>
                </a:ln>
                <a:solidFill>
                  <a:srgbClr val="FFFFFF"/>
                </a:solidFill>
                <a:effectLst/>
                <a:uLnTx/>
                <a:uFillTx/>
                <a:latin typeface="Times New Roman"/>
                <a:cs typeface="Times New Roman"/>
              </a:rPr>
              <a:t>           Department</a:t>
            </a:r>
            <a:r>
              <a:rPr kumimoji="0" lang="en-US" sz="1800" b="1" i="1" u="none" strike="noStrike" kern="0" cap="none" spc="-31" normalizeH="0" baseline="0" noProof="0" dirty="0">
                <a:ln>
                  <a:noFill/>
                </a:ln>
                <a:solidFill>
                  <a:srgbClr val="FFFFFF"/>
                </a:solidFill>
                <a:effectLst/>
                <a:uLnTx/>
                <a:uFillTx/>
                <a:latin typeface="Times New Roman"/>
                <a:cs typeface="Times New Roman"/>
              </a:rPr>
              <a:t> </a:t>
            </a:r>
            <a:r>
              <a:rPr kumimoji="0" lang="en-US" sz="1800" b="1" i="1" u="none" strike="noStrike" kern="0" cap="none" spc="0" normalizeH="0" baseline="0" noProof="0" dirty="0">
                <a:ln>
                  <a:noFill/>
                </a:ln>
                <a:solidFill>
                  <a:srgbClr val="FFFFFF"/>
                </a:solidFill>
                <a:effectLst/>
                <a:uLnTx/>
                <a:uFillTx/>
                <a:latin typeface="Times New Roman"/>
                <a:cs typeface="Times New Roman"/>
              </a:rPr>
              <a:t>of</a:t>
            </a:r>
            <a:r>
              <a:rPr kumimoji="0" lang="en-US" sz="1800" b="1" i="1" u="none" strike="noStrike" kern="0" cap="none" spc="425" normalizeH="0" baseline="0" noProof="0" dirty="0">
                <a:ln>
                  <a:noFill/>
                </a:ln>
                <a:solidFill>
                  <a:srgbClr val="FFFFFF"/>
                </a:solidFill>
                <a:effectLst/>
                <a:uLnTx/>
                <a:uFillTx/>
                <a:latin typeface="Times New Roman"/>
                <a:cs typeface="Times New Roman"/>
              </a:rPr>
              <a:t> </a:t>
            </a:r>
            <a:r>
              <a:rPr kumimoji="0" lang="en-US" sz="1800" b="1" i="1" u="none" strike="noStrike" kern="0" cap="none" spc="0" normalizeH="0" baseline="0" noProof="0" dirty="0">
                <a:ln>
                  <a:noFill/>
                </a:ln>
                <a:solidFill>
                  <a:srgbClr val="FFFFFF"/>
                </a:solidFill>
                <a:effectLst/>
                <a:uLnTx/>
                <a:uFillTx/>
                <a:latin typeface="Times New Roman"/>
                <a:cs typeface="Times New Roman"/>
              </a:rPr>
              <a:t>Information</a:t>
            </a:r>
            <a:r>
              <a:rPr kumimoji="0" lang="en-US" sz="1800" b="1" i="1" u="none" strike="noStrike" kern="0" cap="none" spc="-25" normalizeH="0" baseline="0" noProof="0" dirty="0">
                <a:ln>
                  <a:noFill/>
                </a:ln>
                <a:solidFill>
                  <a:srgbClr val="FFFFFF"/>
                </a:solidFill>
                <a:effectLst/>
                <a:uLnTx/>
                <a:uFillTx/>
                <a:latin typeface="Times New Roman"/>
                <a:cs typeface="Times New Roman"/>
              </a:rPr>
              <a:t> </a:t>
            </a:r>
            <a:r>
              <a:rPr kumimoji="0" lang="en-US" sz="1800" b="1" i="1" u="none" strike="noStrike" kern="0" cap="none" spc="-11" normalizeH="0" baseline="0" noProof="0" dirty="0">
                <a:ln>
                  <a:noFill/>
                </a:ln>
                <a:solidFill>
                  <a:srgbClr val="FFFFFF"/>
                </a:solidFill>
                <a:effectLst/>
                <a:uLnTx/>
                <a:uFillTx/>
                <a:latin typeface="Times New Roman"/>
                <a:cs typeface="Times New Roman"/>
              </a:rPr>
              <a:t>Science</a:t>
            </a:r>
            <a:r>
              <a:rPr kumimoji="0" lang="en-US" sz="1800" b="1" i="1" u="none" strike="noStrike" kern="0" cap="none" spc="-85" normalizeH="0" baseline="0" noProof="0" dirty="0">
                <a:ln>
                  <a:noFill/>
                </a:ln>
                <a:solidFill>
                  <a:srgbClr val="FFFFFF"/>
                </a:solidFill>
                <a:effectLst/>
                <a:uLnTx/>
                <a:uFillTx/>
                <a:latin typeface="Times New Roman"/>
                <a:cs typeface="Times New Roman"/>
              </a:rPr>
              <a:t> </a:t>
            </a:r>
            <a:r>
              <a:rPr kumimoji="0" lang="en-US" sz="1800" b="1" i="1" u="none" strike="noStrike" kern="0" cap="none" spc="0" normalizeH="0" baseline="0" noProof="0" dirty="0">
                <a:ln>
                  <a:noFill/>
                </a:ln>
                <a:solidFill>
                  <a:srgbClr val="FFFFFF"/>
                </a:solidFill>
                <a:effectLst/>
                <a:uLnTx/>
                <a:uFillTx/>
                <a:latin typeface="Times New Roman"/>
                <a:cs typeface="Times New Roman"/>
              </a:rPr>
              <a:t>And</a:t>
            </a:r>
            <a:r>
              <a:rPr kumimoji="0" lang="en-US" sz="1800" b="1" i="1" u="none" strike="noStrike" kern="0" cap="none" spc="-20" normalizeH="0" baseline="0" noProof="0" dirty="0">
                <a:ln>
                  <a:noFill/>
                </a:ln>
                <a:solidFill>
                  <a:srgbClr val="FFFFFF"/>
                </a:solidFill>
                <a:effectLst/>
                <a:uLnTx/>
                <a:uFillTx/>
                <a:latin typeface="Times New Roman"/>
                <a:cs typeface="Times New Roman"/>
              </a:rPr>
              <a:t> </a:t>
            </a:r>
            <a:r>
              <a:rPr kumimoji="0" lang="en-US" sz="1800" b="1" i="1" u="none" strike="noStrike" kern="0" cap="none" spc="-11" normalizeH="0" baseline="0" noProof="0" dirty="0">
                <a:ln>
                  <a:noFill/>
                </a:ln>
                <a:solidFill>
                  <a:srgbClr val="FFFFFF"/>
                </a:solidFill>
                <a:effectLst/>
                <a:uLnTx/>
                <a:uFillTx/>
                <a:latin typeface="Times New Roman"/>
                <a:cs typeface="Times New Roman"/>
              </a:rPr>
              <a:t>Engineering		</a:t>
            </a:r>
            <a:r>
              <a:rPr lang="en-US" b="1" i="1" spc="-11" dirty="0">
                <a:solidFill>
                  <a:srgbClr val="FFFFFF"/>
                </a:solidFill>
                <a:latin typeface="Times New Roman"/>
                <a:cs typeface="Times New Roman"/>
              </a:rPr>
              <a:t>                            </a:t>
            </a:r>
            <a:r>
              <a:rPr kumimoji="0" lang="en-US" sz="1800" b="1" i="1" u="none" strike="noStrike" kern="0" cap="none" spc="-11" normalizeH="0" baseline="0" noProof="0" dirty="0">
                <a:ln>
                  <a:noFill/>
                </a:ln>
                <a:solidFill>
                  <a:srgbClr val="FFFFFF"/>
                </a:solidFill>
                <a:effectLst/>
                <a:uLnTx/>
                <a:uFillTx/>
                <a:latin typeface="Times New Roman"/>
                <a:cs typeface="Times New Roman"/>
              </a:rPr>
              <a:t>          </a:t>
            </a:r>
            <a:r>
              <a:rPr kumimoji="0" lang="en-IN" sz="1800" b="1" i="0" u="none" strike="noStrike" kern="0" cap="none" spc="-11" normalizeH="0" baseline="0" noProof="0" dirty="0">
                <a:ln>
                  <a:noFill/>
                </a:ln>
                <a:solidFill>
                  <a:srgbClr val="FFFFFF"/>
                </a:solidFill>
                <a:effectLst/>
                <a:uLnTx/>
                <a:uFillTx/>
                <a:latin typeface="Times New Roman"/>
                <a:cs typeface="Times New Roman"/>
                <a:hlinkClick r:id="rId5"/>
              </a:rPr>
              <a:t>www.cambridge.edu.in</a:t>
            </a:r>
            <a:endParaRPr kumimoji="0" lang="en-IN" sz="1800" b="0" i="0" u="none" strike="noStrike" kern="0" cap="none" spc="0" normalizeH="0" baseline="0" noProof="0" dirty="0">
              <a:ln>
                <a:noFill/>
              </a:ln>
              <a:solidFill>
                <a:sysClr val="windowText" lastClr="000000"/>
              </a:solidFill>
              <a:effectLst/>
              <a:uLnTx/>
              <a:uFillTx/>
              <a:latin typeface="Times New Roman"/>
              <a:cs typeface="Times New Roman"/>
            </a:endParaRPr>
          </a:p>
          <a:p>
            <a:pPr marL="12700" marR="0" lvl="0" indent="0" defTabSz="914400" eaLnBrk="1" fontAlgn="auto" latinLnBrk="0" hangingPunct="1">
              <a:lnSpc>
                <a:spcPct val="100000"/>
              </a:lnSpc>
              <a:spcBef>
                <a:spcPts val="10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Times New Roman"/>
              <a:cs typeface="Times New Roman"/>
            </a:endParaRPr>
          </a:p>
          <a:p>
            <a:endParaRPr lang="en-IN" dirty="0"/>
          </a:p>
        </p:txBody>
      </p:sp>
      <p:sp>
        <p:nvSpPr>
          <p:cNvPr id="11" name="TextBox 10">
            <a:extLst>
              <a:ext uri="{FF2B5EF4-FFF2-40B4-BE49-F238E27FC236}">
                <a16:creationId xmlns:a16="http://schemas.microsoft.com/office/drawing/2014/main" id="{C0F90CC8-933D-27BC-6674-803FAA650A0F}"/>
              </a:ext>
            </a:extLst>
          </p:cNvPr>
          <p:cNvSpPr txBox="1"/>
          <p:nvPr/>
        </p:nvSpPr>
        <p:spPr>
          <a:xfrm>
            <a:off x="904078" y="1728252"/>
            <a:ext cx="10630091" cy="4653646"/>
          </a:xfrm>
          <a:prstGeom prst="rect">
            <a:avLst/>
          </a:prstGeom>
          <a:noFill/>
        </p:spPr>
        <p:txBody>
          <a:bodyPr wrap="square" rtlCol="0">
            <a:spAutoFit/>
          </a:bodyPr>
          <a:lstStyle/>
          <a:p>
            <a:pPr marL="342900" marR="0" lvl="0" indent="-34290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Patel, J., Shah, S., Thakkar, P., &amp; Kotecha, K. (2015). Predicting Stock Market Index Using Fusion of Machine Learning Techniques. Expert Systems with Applications, 42(4), 2162-2172.</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Jain, R., &amp; </a:t>
            </a:r>
            <a:r>
              <a:rPr kumimoji="0" lang="en-US" altLang="en-US" sz="20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Dandapat</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 (2019). A Machine Learning Approach for Stock Price Prediction: A Study on the Indian Stock Market. Procedia Computer Science, 167, 26-35.</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Mehta, S., &amp; Sharma, A. (2020). Artificial Neural Networks for Predicting Stock Prices in Indian Market. Indian Journal of Finance, 14(6), 35-48.</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Chopra, A., &amp; Sharma, R. (2021). A Study of Role of Artificial Intelligence in Stock Market Prediction. International Journal of Novel Research and Development, 9(5), 56-60.</a:t>
            </a: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Choudhary, S., &amp; Garg, N. (2022). AI and Financial Markets: Opportunities and Challenges in India. Indian Journal of Finance, 16(5), 25-40.</a:t>
            </a:r>
          </a:p>
        </p:txBody>
      </p:sp>
    </p:spTree>
    <p:extLst>
      <p:ext uri="{BB962C8B-B14F-4D97-AF65-F5344CB8AC3E}">
        <p14:creationId xmlns:p14="http://schemas.microsoft.com/office/powerpoint/2010/main" val="560798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85449" y="2579437"/>
            <a:ext cx="3218180" cy="936154"/>
          </a:xfrm>
          <a:prstGeom prst="rect">
            <a:avLst/>
          </a:prstGeom>
        </p:spPr>
        <p:txBody>
          <a:bodyPr vert="horz" wrap="square" lIns="0" tIns="12700" rIns="0" bIns="0" rtlCol="0">
            <a:spAutoFit/>
          </a:bodyPr>
          <a:lstStyle/>
          <a:p>
            <a:pPr marL="12700">
              <a:spcBef>
                <a:spcPts val="100"/>
              </a:spcBef>
              <a:tabLst>
                <a:tab pos="2104286" algn="l"/>
              </a:tabLst>
            </a:pPr>
            <a:r>
              <a:rPr sz="6000" b="0" i="1" spc="-11" dirty="0">
                <a:solidFill>
                  <a:srgbClr val="FFFFFF"/>
                </a:solidFill>
              </a:rPr>
              <a:t>Th</a:t>
            </a:r>
            <a:r>
              <a:rPr sz="6000" b="0" i="1" u="heavy" spc="-11" dirty="0">
                <a:solidFill>
                  <a:srgbClr val="FFFFFF"/>
                </a:solidFill>
                <a:uFill>
                  <a:solidFill>
                    <a:srgbClr val="00A1DA"/>
                  </a:solidFill>
                </a:uFill>
              </a:rPr>
              <a:t>ank</a:t>
            </a:r>
            <a:r>
              <a:rPr sz="6000" b="0" i="1" dirty="0">
                <a:solidFill>
                  <a:srgbClr val="FFFFFF"/>
                </a:solidFill>
              </a:rPr>
              <a:t>	</a:t>
            </a:r>
            <a:r>
              <a:rPr sz="6000" b="0" i="1" spc="-25" dirty="0">
                <a:solidFill>
                  <a:srgbClr val="FFFFFF"/>
                </a:solidFill>
              </a:rPr>
              <a:t>you</a:t>
            </a:r>
            <a:endParaRPr sz="60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2026" y="5"/>
            <a:ext cx="1713231" cy="1703705"/>
            <a:chOff x="502022" y="0"/>
            <a:chExt cx="1713230" cy="1703705"/>
          </a:xfrm>
        </p:grpSpPr>
        <p:sp>
          <p:nvSpPr>
            <p:cNvPr id="3" name="object 3"/>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p:cNvPicPr/>
            <p:nvPr/>
          </p:nvPicPr>
          <p:blipFill>
            <a:blip r:embed="rId2" cstate="print"/>
            <a:stretch>
              <a:fillRect/>
            </a:stretch>
          </p:blipFill>
          <p:spPr>
            <a:xfrm>
              <a:off x="681616" y="416434"/>
              <a:ext cx="1353670" cy="870373"/>
            </a:xfrm>
            <a:prstGeom prst="rect">
              <a:avLst/>
            </a:prstGeom>
          </p:spPr>
        </p:pic>
      </p:grpSp>
      <p:sp>
        <p:nvSpPr>
          <p:cNvPr id="5" name="object 5"/>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9" name="Rectangle 8"/>
          <p:cNvSpPr/>
          <p:nvPr/>
        </p:nvSpPr>
        <p:spPr>
          <a:xfrm>
            <a:off x="1111714" y="1742684"/>
            <a:ext cx="10080000" cy="4653646"/>
          </a:xfrm>
          <a:prstGeom prst="rect">
            <a:avLst/>
          </a:prstGeom>
        </p:spPr>
        <p:txBody>
          <a:bodyPr wrap="square">
            <a:spAutoFit/>
          </a:bodyPr>
          <a:lstStyle/>
          <a:p>
            <a:pPr marL="285750" indent="-285750">
              <a:lnSpc>
                <a:spcPct val="150000"/>
              </a:lnSpc>
              <a:buFont typeface="Wingdings" pitchFamily="2" charset="2"/>
              <a:buChar char="Ø"/>
            </a:pPr>
            <a:r>
              <a:rPr lang="en-US" sz="2000" dirty="0">
                <a:latin typeface="Times New Roman" panose="02020603050405020304" pitchFamily="18" charset="0"/>
                <a:cs typeface="Times New Roman" panose="02020603050405020304" pitchFamily="18" charset="0"/>
              </a:rPr>
              <a:t>Collecting financial data – Use sources like Yahoo Finance, NSE, and Kaggle to get stock market data</a:t>
            </a:r>
            <a:r>
              <a:rPr lang="en-US" sz="2000" dirty="0"/>
              <a:t>.</a:t>
            </a:r>
          </a:p>
          <a:p>
            <a:pPr marL="285750" indent="-285750">
              <a:lnSpc>
                <a:spcPct val="150000"/>
              </a:lnSpc>
              <a:buFont typeface="Wingdings" pitchFamily="2" charset="2"/>
              <a:buChar char="Ø"/>
            </a:pPr>
            <a:r>
              <a:rPr lang="en-US" sz="2000" dirty="0">
                <a:latin typeface="Times New Roman" panose="02020603050405020304" pitchFamily="18" charset="0"/>
                <a:cs typeface="Times New Roman" panose="02020603050405020304" pitchFamily="18" charset="0"/>
              </a:rPr>
              <a:t>Cleaning and preparing data – Handle missing values, normalize prices, and select important features like moving averages, RSI, and volume trends</a:t>
            </a:r>
          </a:p>
          <a:p>
            <a:pPr marL="285750" indent="-285750">
              <a:lnSpc>
                <a:spcPct val="150000"/>
              </a:lnSpc>
              <a:buFont typeface="Wingdings" pitchFamily="2" charset="2"/>
              <a:buChar char="Ø"/>
            </a:pPr>
            <a:r>
              <a:rPr lang="en-US" sz="2000" dirty="0">
                <a:latin typeface="Times New Roman" panose="02020603050405020304" pitchFamily="18" charset="0"/>
                <a:cs typeface="Times New Roman" panose="02020603050405020304" pitchFamily="18" charset="0"/>
              </a:rPr>
              <a:t>Choosing the best AI model – CNN, LSTM.</a:t>
            </a:r>
          </a:p>
          <a:p>
            <a:pPr marL="285750" indent="-285750">
              <a:lnSpc>
                <a:spcPct val="150000"/>
              </a:lnSpc>
              <a:buFont typeface="Wingdings" pitchFamily="2" charset="2"/>
              <a:buChar char="Ø"/>
            </a:pPr>
            <a:r>
              <a:rPr lang="en-US" sz="2000" dirty="0">
                <a:latin typeface="Times New Roman" panose="02020603050405020304" pitchFamily="18" charset="0"/>
                <a:cs typeface="Times New Roman" panose="02020603050405020304" pitchFamily="18" charset="0"/>
              </a:rPr>
              <a:t>Training and testing models – Use past stock data to train AI and check its accuracy with metrics like RMSE.</a:t>
            </a:r>
          </a:p>
          <a:p>
            <a:pPr marL="285750" indent="-285750">
              <a:lnSpc>
                <a:spcPct val="150000"/>
              </a:lnSpc>
              <a:buFont typeface="Wingdings" pitchFamily="2" charset="2"/>
              <a:buChar char="Ø"/>
            </a:pPr>
            <a:r>
              <a:rPr lang="en-US" sz="2000" dirty="0">
                <a:latin typeface="Times New Roman" panose="02020603050405020304" pitchFamily="18" charset="0"/>
                <a:cs typeface="Times New Roman" panose="02020603050405020304" pitchFamily="18" charset="0"/>
              </a:rPr>
              <a:t>Understanding financial rules – Learn about SEBI &amp; SEC regulations to ensure our AI predictions follow financial laws. </a:t>
            </a:r>
          </a:p>
          <a:p>
            <a:pPr marL="285750" indent="-285750">
              <a:lnSpc>
                <a:spcPct val="150000"/>
              </a:lnSpc>
              <a:buFont typeface="Wingdings" pitchFamily="2" charset="2"/>
              <a:buChar char="Ø"/>
            </a:pPr>
            <a:endParaRPr lang="en-US" sz="2000" dirty="0">
              <a:latin typeface="Times New Roman" panose="02020603050405020304" pitchFamily="18" charset="0"/>
              <a:cs typeface="Times New Roman" panose="02020603050405020304" pitchFamily="18" charset="0"/>
            </a:endParaRPr>
          </a:p>
        </p:txBody>
      </p:sp>
      <p:sp>
        <p:nvSpPr>
          <p:cNvPr id="11" name="Title 10">
            <a:extLst>
              <a:ext uri="{FF2B5EF4-FFF2-40B4-BE49-F238E27FC236}">
                <a16:creationId xmlns:a16="http://schemas.microsoft.com/office/drawing/2014/main" id="{1A69A54B-AD0C-94FE-DB5A-D24D6FA0E463}"/>
              </a:ext>
            </a:extLst>
          </p:cNvPr>
          <p:cNvSpPr>
            <a:spLocks noGrp="1"/>
          </p:cNvSpPr>
          <p:nvPr>
            <p:ph type="title"/>
          </p:nvPr>
        </p:nvSpPr>
        <p:spPr>
          <a:xfrm>
            <a:off x="2521730" y="732814"/>
            <a:ext cx="8033057" cy="553998"/>
          </a:xfrm>
        </p:spPr>
        <p:txBody>
          <a:bodyPr/>
          <a:lstStyle/>
          <a:p>
            <a:pPr algn="ctr"/>
            <a:r>
              <a:rPr lang="en-US" dirty="0"/>
              <a:t>Need for the Research</a:t>
            </a:r>
            <a:endParaRPr lang="en-IN" dirty="0"/>
          </a:p>
        </p:txBody>
      </p:sp>
      <p:pic>
        <p:nvPicPr>
          <p:cNvPr id="8" name="Picture 2" descr="G:\NAAC-2021\IMG-20210317-WA0002.jpg">
            <a:extLst>
              <a:ext uri="{FF2B5EF4-FFF2-40B4-BE49-F238E27FC236}">
                <a16:creationId xmlns:a16="http://schemas.microsoft.com/office/drawing/2014/main" id="{C289FE34-98ED-8B0C-4772-881688E409B9}"/>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2026" y="5"/>
            <a:ext cx="1713231" cy="1703705"/>
            <a:chOff x="502022" y="0"/>
            <a:chExt cx="1713230" cy="1703705"/>
          </a:xfrm>
        </p:grpSpPr>
        <p:sp>
          <p:nvSpPr>
            <p:cNvPr id="3" name="object 3"/>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p:cNvPicPr/>
            <p:nvPr/>
          </p:nvPicPr>
          <p:blipFill>
            <a:blip r:embed="rId3" cstate="print"/>
            <a:stretch>
              <a:fillRect/>
            </a:stretch>
          </p:blipFill>
          <p:spPr>
            <a:xfrm>
              <a:off x="681616" y="416434"/>
              <a:ext cx="1353670" cy="870373"/>
            </a:xfrm>
            <a:prstGeom prst="rect">
              <a:avLst/>
            </a:prstGeom>
          </p:spPr>
        </p:pic>
      </p:grpSp>
      <p:sp>
        <p:nvSpPr>
          <p:cNvPr id="5" name="object 5"/>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a:latin typeface="Times New Roman"/>
              <a:cs typeface="Times New Roman"/>
            </a:endParaRPr>
          </a:p>
        </p:txBody>
      </p:sp>
      <p:sp>
        <p:nvSpPr>
          <p:cNvPr id="7" name="object 7"/>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dirty="0">
              <a:latin typeface="Times New Roman"/>
              <a:cs typeface="Times New Roman"/>
            </a:endParaRPr>
          </a:p>
        </p:txBody>
      </p:sp>
      <p:sp>
        <p:nvSpPr>
          <p:cNvPr id="8" name="object 8"/>
          <p:cNvSpPr txBox="1">
            <a:spLocks noGrp="1"/>
          </p:cNvSpPr>
          <p:nvPr>
            <p:ph type="title"/>
          </p:nvPr>
        </p:nvSpPr>
        <p:spPr>
          <a:xfrm>
            <a:off x="2239879" y="719990"/>
            <a:ext cx="8007531" cy="566822"/>
          </a:xfrm>
          <a:prstGeom prst="rect">
            <a:avLst/>
          </a:prstGeom>
        </p:spPr>
        <p:txBody>
          <a:bodyPr vert="horz" wrap="square" lIns="0" tIns="12700" rIns="0" bIns="0" rtlCol="0">
            <a:spAutoFit/>
          </a:bodyPr>
          <a:lstStyle/>
          <a:p>
            <a:pPr marL="12700" algn="ctr">
              <a:spcBef>
                <a:spcPts val="100"/>
              </a:spcBef>
            </a:pPr>
            <a:r>
              <a:rPr lang="en-US" dirty="0"/>
              <a:t>Abstract </a:t>
            </a:r>
            <a:endParaRPr spc="-11" dirty="0">
              <a:solidFill>
                <a:schemeClr val="tx2">
                  <a:lumMod val="50000"/>
                </a:schemeClr>
              </a:solidFill>
            </a:endParaRPr>
          </a:p>
        </p:txBody>
      </p:sp>
      <p:sp>
        <p:nvSpPr>
          <p:cNvPr id="9" name="Rectangle 8"/>
          <p:cNvSpPr/>
          <p:nvPr/>
        </p:nvSpPr>
        <p:spPr>
          <a:xfrm>
            <a:off x="1203644" y="1787598"/>
            <a:ext cx="10080000" cy="3730317"/>
          </a:xfrm>
          <a:prstGeom prst="rect">
            <a:avLst/>
          </a:prstGeom>
        </p:spPr>
        <p:txBody>
          <a:bodyPr wrap="square">
            <a:spAutoFit/>
          </a:bodyPr>
          <a:lstStyle/>
          <a:p>
            <a:pPr lvl="1" algn="just">
              <a:lnSpc>
                <a:spcPct val="150000"/>
              </a:lnSpc>
            </a:pPr>
            <a:r>
              <a:rPr lang="en-US" sz="2000" dirty="0">
                <a:latin typeface="Times New Roman" panose="02020603050405020304" pitchFamily="18" charset="0"/>
                <a:cs typeface="Times New Roman" panose="02020603050405020304" pitchFamily="18" charset="0"/>
              </a:rPr>
              <a:t>Stock market prediction is a critical area of financial research, where accurate forecasts can significantly enhance investment strategies. This project explores neural networks to predict stock prices in the Indian stock market. </a:t>
            </a:r>
          </a:p>
          <a:p>
            <a:pPr lvl="1" algn="just">
              <a:lnSpc>
                <a:spcPct val="150000"/>
              </a:lnSpc>
            </a:pPr>
            <a:endParaRPr lang="en-US" sz="2000" dirty="0">
              <a:latin typeface="Times New Roman" panose="02020603050405020304" pitchFamily="18" charset="0"/>
              <a:cs typeface="Times New Roman" panose="02020603050405020304" pitchFamily="18" charset="0"/>
            </a:endParaRPr>
          </a:p>
          <a:p>
            <a:pPr lvl="1" algn="just">
              <a:lnSpc>
                <a:spcPct val="150000"/>
              </a:lnSpc>
            </a:pPr>
            <a:r>
              <a:rPr lang="en-US" sz="2000" dirty="0">
                <a:latin typeface="Times New Roman" panose="02020603050405020304" pitchFamily="18" charset="0"/>
                <a:cs typeface="Times New Roman" panose="02020603050405020304" pitchFamily="18" charset="0"/>
              </a:rPr>
              <a:t>By understanding the security firms' market trends for forecasting future advice for the investors and investor behaviors. With the advancement of Artificial Intelligence (AI) such as Long short-term memory (LSTM) and convolutional neural network (CNN) for the prediction of stock market behavior to make investor decisions. </a:t>
            </a:r>
          </a:p>
        </p:txBody>
      </p:sp>
      <p:pic>
        <p:nvPicPr>
          <p:cNvPr id="10" name="Picture 2" descr="G:\NAAC-2021\IMG-20210317-WA0002.jpg">
            <a:extLst>
              <a:ext uri="{FF2B5EF4-FFF2-40B4-BE49-F238E27FC236}">
                <a16:creationId xmlns:a16="http://schemas.microsoft.com/office/drawing/2014/main" id="{A112E5C1-5A52-FCD6-3C63-C25DB3FC07E9}"/>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41808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2026" y="5"/>
            <a:ext cx="1713231" cy="1703705"/>
            <a:chOff x="502022" y="0"/>
            <a:chExt cx="1713230" cy="1703705"/>
          </a:xfrm>
        </p:grpSpPr>
        <p:sp>
          <p:nvSpPr>
            <p:cNvPr id="3" name="object 3"/>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p:cNvPicPr/>
            <p:nvPr/>
          </p:nvPicPr>
          <p:blipFill>
            <a:blip r:embed="rId3" cstate="print"/>
            <a:stretch>
              <a:fillRect/>
            </a:stretch>
          </p:blipFill>
          <p:spPr>
            <a:xfrm>
              <a:off x="681616" y="416434"/>
              <a:ext cx="1353670" cy="870373"/>
            </a:xfrm>
            <a:prstGeom prst="rect">
              <a:avLst/>
            </a:prstGeom>
          </p:spPr>
        </p:pic>
      </p:grpSp>
      <p:sp>
        <p:nvSpPr>
          <p:cNvPr id="5" name="object 5"/>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a:latin typeface="Times New Roman"/>
              <a:cs typeface="Times New Roman"/>
            </a:endParaRPr>
          </a:p>
        </p:txBody>
      </p:sp>
      <p:sp>
        <p:nvSpPr>
          <p:cNvPr id="7" name="object 7"/>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dirty="0">
              <a:latin typeface="Times New Roman"/>
              <a:cs typeface="Times New Roman"/>
            </a:endParaRPr>
          </a:p>
        </p:txBody>
      </p:sp>
      <p:sp>
        <p:nvSpPr>
          <p:cNvPr id="8" name="object 8"/>
          <p:cNvSpPr txBox="1">
            <a:spLocks noGrp="1"/>
          </p:cNvSpPr>
          <p:nvPr>
            <p:ph type="title"/>
          </p:nvPr>
        </p:nvSpPr>
        <p:spPr>
          <a:xfrm>
            <a:off x="2179270" y="719990"/>
            <a:ext cx="8423371" cy="566822"/>
          </a:xfrm>
          <a:prstGeom prst="rect">
            <a:avLst/>
          </a:prstGeom>
        </p:spPr>
        <p:txBody>
          <a:bodyPr vert="horz" wrap="square" lIns="0" tIns="12700" rIns="0" bIns="0" rtlCol="0">
            <a:spAutoFit/>
          </a:bodyPr>
          <a:lstStyle/>
          <a:p>
            <a:pPr marL="12700" algn="ctr">
              <a:spcBef>
                <a:spcPts val="100"/>
              </a:spcBef>
            </a:pPr>
            <a:r>
              <a:rPr lang="en-IN" spc="-11" dirty="0">
                <a:solidFill>
                  <a:schemeClr val="tx2">
                    <a:lumMod val="50000"/>
                  </a:schemeClr>
                </a:solidFill>
              </a:rPr>
              <a:t>Introduction </a:t>
            </a:r>
            <a:endParaRPr lang="en-IN" sz="2400" spc="-11" dirty="0">
              <a:solidFill>
                <a:schemeClr val="tx2">
                  <a:lumMod val="50000"/>
                </a:schemeClr>
              </a:solidFill>
            </a:endParaRPr>
          </a:p>
        </p:txBody>
      </p:sp>
      <p:pic>
        <p:nvPicPr>
          <p:cNvPr id="9" name="Picture 2" descr="G:\NAAC-2021\IMG-20210317-WA0002.jpg">
            <a:extLst>
              <a:ext uri="{FF2B5EF4-FFF2-40B4-BE49-F238E27FC236}">
                <a16:creationId xmlns:a16="http://schemas.microsoft.com/office/drawing/2014/main" id="{BA451176-2D72-4919-5B09-FC25C05C139E}"/>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4">
            <a:extLst>
              <a:ext uri="{FF2B5EF4-FFF2-40B4-BE49-F238E27FC236}">
                <a16:creationId xmlns:a16="http://schemas.microsoft.com/office/drawing/2014/main" id="{910F4931-9F70-AE16-E1A9-2E8C733D2E0A}"/>
              </a:ext>
            </a:extLst>
          </p:cNvPr>
          <p:cNvSpPr>
            <a:spLocks noChangeArrowheads="1"/>
          </p:cNvSpPr>
          <p:nvPr/>
        </p:nvSpPr>
        <p:spPr bwMode="auto">
          <a:xfrm>
            <a:off x="861526" y="2169029"/>
            <a:ext cx="10755425"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Stock market prediction is challenging due to market volatility and complexity.</a:t>
            </a:r>
          </a:p>
          <a:p>
            <a:pPr marL="342900" indent="-34290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Traditional methods rely on statistics and expert judgment but have limitations like bias and difficulty handling large data.</a:t>
            </a:r>
          </a:p>
          <a:p>
            <a:pPr marL="342900" indent="-34290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This research aims to develop a machine-learning model that analyzes historical data to predict stock prices accurately. </a:t>
            </a:r>
          </a:p>
          <a:p>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AI-driven models outperform traditional methods by identifying complex patterns, reducing human bias, and handling vast datasets efficiently.</a:t>
            </a:r>
          </a:p>
          <a:p>
            <a:pPr marL="342900" indent="-34290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This approach offers a more reliable and dynamic stock market prediction framework</a:t>
            </a:r>
          </a:p>
        </p:txBody>
      </p:sp>
    </p:spTree>
    <p:extLst>
      <p:ext uri="{BB962C8B-B14F-4D97-AF65-F5344CB8AC3E}">
        <p14:creationId xmlns:p14="http://schemas.microsoft.com/office/powerpoint/2010/main" val="1342405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2026" y="5"/>
            <a:ext cx="1713231" cy="1703705"/>
            <a:chOff x="502022" y="0"/>
            <a:chExt cx="1713230" cy="1703705"/>
          </a:xfrm>
        </p:grpSpPr>
        <p:sp>
          <p:nvSpPr>
            <p:cNvPr id="3" name="object 3"/>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p:cNvPicPr/>
            <p:nvPr/>
          </p:nvPicPr>
          <p:blipFill>
            <a:blip r:embed="rId2" cstate="print"/>
            <a:stretch>
              <a:fillRect/>
            </a:stretch>
          </p:blipFill>
          <p:spPr>
            <a:xfrm>
              <a:off x="681616" y="416434"/>
              <a:ext cx="1353670" cy="870373"/>
            </a:xfrm>
            <a:prstGeom prst="rect">
              <a:avLst/>
            </a:prstGeom>
          </p:spPr>
        </p:pic>
      </p:grpSp>
      <p:sp>
        <p:nvSpPr>
          <p:cNvPr id="5" name="object 5"/>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p:cNvSpPr txBox="1">
            <a:spLocks noGrp="1"/>
          </p:cNvSpPr>
          <p:nvPr>
            <p:ph type="title"/>
          </p:nvPr>
        </p:nvSpPr>
        <p:spPr>
          <a:xfrm>
            <a:off x="2493242" y="719990"/>
            <a:ext cx="8077199" cy="566822"/>
          </a:xfrm>
          <a:prstGeom prst="rect">
            <a:avLst/>
          </a:prstGeom>
        </p:spPr>
        <p:txBody>
          <a:bodyPr vert="horz" wrap="square" lIns="0" tIns="12700" rIns="0" bIns="0" rtlCol="0">
            <a:spAutoFit/>
          </a:bodyPr>
          <a:lstStyle/>
          <a:p>
            <a:pPr marL="12700" algn="ctr">
              <a:spcBef>
                <a:spcPts val="100"/>
              </a:spcBef>
            </a:pPr>
            <a:r>
              <a:rPr lang="en-US" dirty="0"/>
              <a:t>Objectives</a:t>
            </a:r>
            <a:endParaRPr lang="en-IN" spc="-11" dirty="0">
              <a:solidFill>
                <a:schemeClr val="tx2">
                  <a:lumMod val="50000"/>
                </a:schemeClr>
              </a:solidFill>
            </a:endParaRPr>
          </a:p>
        </p:txBody>
      </p:sp>
      <p:sp>
        <p:nvSpPr>
          <p:cNvPr id="10" name="TextBox 9">
            <a:extLst>
              <a:ext uri="{FF2B5EF4-FFF2-40B4-BE49-F238E27FC236}">
                <a16:creationId xmlns:a16="http://schemas.microsoft.com/office/drawing/2014/main" id="{C236AC97-F1CA-E70C-B6A4-F976A905DCE1}"/>
              </a:ext>
            </a:extLst>
          </p:cNvPr>
          <p:cNvSpPr txBox="1"/>
          <p:nvPr/>
        </p:nvSpPr>
        <p:spPr>
          <a:xfrm>
            <a:off x="1638471" y="2025506"/>
            <a:ext cx="9647595" cy="4191981"/>
          </a:xfrm>
          <a:prstGeom prst="rect">
            <a:avLst/>
          </a:prstGeom>
          <a:noFill/>
        </p:spPr>
        <p:txBody>
          <a:bodyPr wrap="square">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dirty="0">
                <a:latin typeface="Times New Roman" panose="02020603050405020304" pitchFamily="18" charset="0"/>
                <a:cs typeface="Times New Roman" panose="02020603050405020304" pitchFamily="18" charset="0"/>
              </a:rPr>
              <a:t>Develop a robust machine-learning model for precise forecasting of stock prices.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dirty="0">
                <a:latin typeface="Times New Roman" panose="02020603050405020304" pitchFamily="18" charset="0"/>
                <a:cs typeface="Times New Roman" panose="02020603050405020304" pitchFamily="18" charset="0"/>
              </a:rPr>
              <a:t>Integrate real-time data analysis to enhance decision-making capabilities.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dirty="0">
                <a:latin typeface="Times New Roman" panose="02020603050405020304" pitchFamily="18" charset="0"/>
                <a:cs typeface="Times New Roman" panose="02020603050405020304" pitchFamily="18" charset="0"/>
              </a:rPr>
              <a:t>Bridge the gap between traditional statistical methods and advanced AI techniques.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2000" dirty="0">
                <a:latin typeface="Times New Roman" panose="02020603050405020304" pitchFamily="18" charset="0"/>
                <a:cs typeface="Times New Roman" panose="02020603050405020304" pitchFamily="18" charset="0"/>
              </a:rPr>
              <a:t>Provide a scalable and adaptable forecasting system responsive to dynamic market conditions.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p:txBody>
      </p:sp>
      <p:pic>
        <p:nvPicPr>
          <p:cNvPr id="9" name="Picture 2" descr="G:\NAAC-2021\IMG-20210317-WA0002.jpg">
            <a:extLst>
              <a:ext uri="{FF2B5EF4-FFF2-40B4-BE49-F238E27FC236}">
                <a16:creationId xmlns:a16="http://schemas.microsoft.com/office/drawing/2014/main" id="{09B8170B-CB3C-00D8-ED54-FAE0A9721EAB}"/>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897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1BA71F-937C-C1A4-510A-0A79AC4A21B9}"/>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EC749681-899B-423A-AB25-3628C04A3BC5}"/>
              </a:ext>
            </a:extLst>
          </p:cNvPr>
          <p:cNvGrpSpPr/>
          <p:nvPr/>
        </p:nvGrpSpPr>
        <p:grpSpPr>
          <a:xfrm>
            <a:off x="553757" y="-74234"/>
            <a:ext cx="1713231" cy="1579236"/>
            <a:chOff x="502022" y="0"/>
            <a:chExt cx="1713230" cy="1703705"/>
          </a:xfrm>
        </p:grpSpPr>
        <p:sp>
          <p:nvSpPr>
            <p:cNvPr id="3" name="object 3">
              <a:extLst>
                <a:ext uri="{FF2B5EF4-FFF2-40B4-BE49-F238E27FC236}">
                  <a16:creationId xmlns:a16="http://schemas.microsoft.com/office/drawing/2014/main" id="{BF6203CF-BE59-0DF5-2386-E4C82BDE16DC}"/>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66C1630C-6F6A-C461-E94C-E9CD33CDFB6F}"/>
                </a:ext>
              </a:extLst>
            </p:cNvPr>
            <p:cNvPicPr/>
            <p:nvPr/>
          </p:nvPicPr>
          <p:blipFill>
            <a:blip r:embed="rId3"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EA459297-49A3-BACA-D00E-8145FFE9703E}"/>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B7FBBB3D-BD59-D3E8-F20B-3F39014E18CB}"/>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112464F7-EEA8-CD80-0309-8A736B0A38E3}"/>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5CB0A8FC-0E0B-DC42-D23C-00354D562418}"/>
              </a:ext>
            </a:extLst>
          </p:cNvPr>
          <p:cNvSpPr txBox="1">
            <a:spLocks noGrp="1"/>
          </p:cNvSpPr>
          <p:nvPr>
            <p:ph type="title"/>
          </p:nvPr>
        </p:nvSpPr>
        <p:spPr>
          <a:xfrm>
            <a:off x="2747560"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Literature Review</a:t>
            </a:r>
          </a:p>
        </p:txBody>
      </p:sp>
      <p:pic>
        <p:nvPicPr>
          <p:cNvPr id="9" name="Picture 2" descr="G:\NAAC-2021\IMG-20210317-WA0002.jpg">
            <a:extLst>
              <a:ext uri="{FF2B5EF4-FFF2-40B4-BE49-F238E27FC236}">
                <a16:creationId xmlns:a16="http://schemas.microsoft.com/office/drawing/2014/main" id="{E5BD49D0-E3ED-100C-FE6F-799D6A42B647}"/>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473E299E-966E-3BAE-EC47-4AFD85A48BAC}"/>
              </a:ext>
            </a:extLst>
          </p:cNvPr>
          <p:cNvGraphicFramePr>
            <a:graphicFrameLocks noGrp="1"/>
          </p:cNvGraphicFramePr>
          <p:nvPr>
            <p:extLst>
              <p:ext uri="{D42A27DB-BD31-4B8C-83A1-F6EECF244321}">
                <p14:modId xmlns:p14="http://schemas.microsoft.com/office/powerpoint/2010/main" val="1893212802"/>
              </p:ext>
            </p:extLst>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graphicFrame>
        <p:nvGraphicFramePr>
          <p:cNvPr id="14" name="Table 13">
            <a:extLst>
              <a:ext uri="{FF2B5EF4-FFF2-40B4-BE49-F238E27FC236}">
                <a16:creationId xmlns:a16="http://schemas.microsoft.com/office/drawing/2014/main" id="{42D4CAD1-6F47-F870-8C7F-152DCF400105}"/>
              </a:ext>
            </a:extLst>
          </p:cNvPr>
          <p:cNvGraphicFramePr>
            <a:graphicFrameLocks noGrp="1"/>
          </p:cNvGraphicFramePr>
          <p:nvPr>
            <p:extLst>
              <p:ext uri="{D42A27DB-BD31-4B8C-83A1-F6EECF244321}">
                <p14:modId xmlns:p14="http://schemas.microsoft.com/office/powerpoint/2010/main" val="3099115978"/>
              </p:ext>
            </p:extLst>
          </p:nvPr>
        </p:nvGraphicFramePr>
        <p:xfrm>
          <a:off x="575049" y="1505001"/>
          <a:ext cx="11163064" cy="4846320"/>
        </p:xfrm>
        <a:graphic>
          <a:graphicData uri="http://schemas.openxmlformats.org/drawingml/2006/table">
            <a:tbl>
              <a:tblPr firstRow="1" bandRow="1">
                <a:tableStyleId>{2D5ABB26-0587-4C30-8999-92F81FD0307C}</a:tableStyleId>
              </a:tblPr>
              <a:tblGrid>
                <a:gridCol w="3695758">
                  <a:extLst>
                    <a:ext uri="{9D8B030D-6E8A-4147-A177-3AD203B41FA5}">
                      <a16:colId xmlns:a16="http://schemas.microsoft.com/office/drawing/2014/main" val="923541555"/>
                    </a:ext>
                  </a:extLst>
                </a:gridCol>
                <a:gridCol w="3678136">
                  <a:extLst>
                    <a:ext uri="{9D8B030D-6E8A-4147-A177-3AD203B41FA5}">
                      <a16:colId xmlns:a16="http://schemas.microsoft.com/office/drawing/2014/main" val="2204683990"/>
                    </a:ext>
                  </a:extLst>
                </a:gridCol>
                <a:gridCol w="3789170">
                  <a:extLst>
                    <a:ext uri="{9D8B030D-6E8A-4147-A177-3AD203B41FA5}">
                      <a16:colId xmlns:a16="http://schemas.microsoft.com/office/drawing/2014/main" val="1972833320"/>
                    </a:ext>
                  </a:extLst>
                </a:gridCol>
              </a:tblGrid>
              <a:tr h="386101">
                <a:tc>
                  <a:txBody>
                    <a:bodyPr/>
                    <a:lstStyle/>
                    <a:p>
                      <a:r>
                        <a:rPr lang="en-US" sz="2000" b="1">
                          <a:solidFill>
                            <a:schemeClr val="tx1"/>
                          </a:solidFill>
                          <a:effectLst/>
                          <a:latin typeface="Times New Roman" panose="02020603050405020304" pitchFamily="18" charset="0"/>
                          <a:ea typeface="+mn-ea"/>
                          <a:cs typeface="Times New Roman" panose="02020603050405020304" pitchFamily="18" charset="0"/>
                        </a:rPr>
                        <a:t>Title and Author</a:t>
                      </a:r>
                      <a:endParaRPr lang="en-IN" sz="20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a:solidFill>
                            <a:schemeClr val="tx1"/>
                          </a:solidFill>
                          <a:effectLst/>
                          <a:latin typeface="Times New Roman" panose="02020603050405020304" pitchFamily="18" charset="0"/>
                          <a:ea typeface="+mn-ea"/>
                          <a:cs typeface="Times New Roman" panose="02020603050405020304" pitchFamily="18" charset="0"/>
                        </a:rPr>
                        <a:t>Methodology used</a:t>
                      </a:r>
                      <a:endParaRPr lang="en-IN" sz="20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a:solidFill>
                            <a:schemeClr val="tx1"/>
                          </a:solidFill>
                          <a:effectLst/>
                          <a:latin typeface="Times New Roman" panose="02020603050405020304" pitchFamily="18" charset="0"/>
                          <a:ea typeface="+mn-ea"/>
                          <a:cs typeface="Times New Roman" panose="02020603050405020304" pitchFamily="18" charset="0"/>
                        </a:rPr>
                        <a:t>Analysis</a:t>
                      </a:r>
                      <a:endParaRPr lang="en-IN" sz="20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08021284"/>
                  </a:ext>
                </a:extLst>
              </a:tr>
              <a:tr h="2465108">
                <a:tc>
                  <a:txBody>
                    <a:bodyPr/>
                    <a:lstStyle/>
                    <a:p>
                      <a:r>
                        <a:rPr lang="en-US" sz="2000" b="1">
                          <a:latin typeface="Times New Roman" panose="02020603050405020304" pitchFamily="18" charset="0"/>
                          <a:cs typeface="Times New Roman" panose="02020603050405020304" pitchFamily="18" charset="0"/>
                        </a:rPr>
                        <a:t>S. Singh and R. Mehta, "AI-Driven Stock Market Forecasting Using LSTM Models in the Indian Market</a:t>
                      </a:r>
                      <a:r>
                        <a:rPr lang="en-US" sz="2000">
                          <a:latin typeface="Times New Roman" panose="02020603050405020304" pitchFamily="18" charset="0"/>
                          <a:cs typeface="Times New Roman" panose="02020603050405020304" pitchFamily="18" charset="0"/>
                        </a:rPr>
                        <a:t>," International Journal of Financial Engineering and Management, vol. 9, no. 2, pp.2022.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a:latin typeface="Times New Roman" panose="02020603050405020304" pitchFamily="18" charset="0"/>
                          <a:cs typeface="Times New Roman" panose="02020603050405020304" pitchFamily="18" charset="0"/>
                        </a:rPr>
                        <a:t>Singh and Mehta analyze LSTM models tailored for the Indian stock market, focusing on indices like NIFTY and SENSEX. Their research demonstrates the model's ability to predict price trends using historical data and technical indicators.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Evaluates model accuracy, identifies predictive strengths, and highlights financial market implications</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9047714"/>
                  </a:ext>
                </a:extLst>
              </a:tr>
              <a:tr h="1871106">
                <a:tc>
                  <a:txBody>
                    <a:bodyPr/>
                    <a:lstStyle/>
                    <a:p>
                      <a:r>
                        <a:rPr lang="en-US" sz="2000" b="1">
                          <a:latin typeface="Times New Roman" panose="02020603050405020304" pitchFamily="18" charset="0"/>
                          <a:cs typeface="Times New Roman" panose="02020603050405020304" pitchFamily="18" charset="0"/>
                        </a:rPr>
                        <a:t>A. Gupta and P. Sharma, "Sentiment Analysis and AI for Stock Prediction in India</a:t>
                      </a:r>
                      <a:r>
                        <a:rPr lang="en-US" sz="2000">
                          <a:latin typeface="Times New Roman" panose="02020603050405020304" pitchFamily="18" charset="0"/>
                          <a:cs typeface="Times New Roman" panose="02020603050405020304" pitchFamily="18" charset="0"/>
                        </a:rPr>
                        <a:t>," Journal of Science Applications, vol. 7, no. 4, pp. 89-97, 2023.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Gupta and Sharma integrate sentiment analysis into stock price predictions. They analyze investor sentiment from news articles and social media platforms like Twitter to gauge market behavior.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Combines sentiment insights, enhances predictive accuracy, and interprets market reactions.</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085010"/>
                  </a:ext>
                </a:extLst>
              </a:tr>
            </a:tbl>
          </a:graphicData>
        </a:graphic>
      </p:graphicFrame>
    </p:spTree>
    <p:extLst>
      <p:ext uri="{BB962C8B-B14F-4D97-AF65-F5344CB8AC3E}">
        <p14:creationId xmlns:p14="http://schemas.microsoft.com/office/powerpoint/2010/main" val="867915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02026" y="6"/>
            <a:ext cx="1713231" cy="1504995"/>
            <a:chOff x="502022" y="0"/>
            <a:chExt cx="1713230" cy="1703705"/>
          </a:xfrm>
        </p:grpSpPr>
        <p:sp>
          <p:nvSpPr>
            <p:cNvPr id="3" name="object 3"/>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p:cNvPicPr/>
            <p:nvPr/>
          </p:nvPicPr>
          <p:blipFill>
            <a:blip r:embed="rId3" cstate="print"/>
            <a:stretch>
              <a:fillRect/>
            </a:stretch>
          </p:blipFill>
          <p:spPr>
            <a:xfrm>
              <a:off x="681616" y="416434"/>
              <a:ext cx="1353670" cy="870373"/>
            </a:xfrm>
            <a:prstGeom prst="rect">
              <a:avLst/>
            </a:prstGeom>
          </p:spPr>
        </p:pic>
      </p:grpSp>
      <p:sp>
        <p:nvSpPr>
          <p:cNvPr id="5" name="object 5"/>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a:latin typeface="Times New Roman"/>
              <a:cs typeface="Times New Roman"/>
            </a:endParaRPr>
          </a:p>
        </p:txBody>
      </p:sp>
      <p:sp>
        <p:nvSpPr>
          <p:cNvPr id="7" name="object 7"/>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pic>
        <p:nvPicPr>
          <p:cNvPr id="9" name="Picture 2" descr="G:\NAAC-2021\IMG-20210317-WA0002.jpg">
            <a:extLst>
              <a:ext uri="{FF2B5EF4-FFF2-40B4-BE49-F238E27FC236}">
                <a16:creationId xmlns:a16="http://schemas.microsoft.com/office/drawing/2014/main" id="{3243718B-F97B-0F58-FCFC-E0F78F65131D}"/>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5E5A6E2F-5300-F580-65EE-D6BE8E76306F}"/>
              </a:ext>
            </a:extLst>
          </p:cNvPr>
          <p:cNvGraphicFramePr>
            <a:graphicFrameLocks noGrp="1"/>
          </p:cNvGraphicFramePr>
          <p:nvPr>
            <p:extLst>
              <p:ext uri="{D42A27DB-BD31-4B8C-83A1-F6EECF244321}">
                <p14:modId xmlns:p14="http://schemas.microsoft.com/office/powerpoint/2010/main" val="2921699642"/>
              </p:ext>
            </p:extLst>
          </p:nvPr>
        </p:nvGraphicFramePr>
        <p:xfrm>
          <a:off x="813589" y="1519213"/>
          <a:ext cx="10135356" cy="4760868"/>
        </p:xfrm>
        <a:graphic>
          <a:graphicData uri="http://schemas.openxmlformats.org/drawingml/2006/table">
            <a:tbl>
              <a:tblPr firstRow="1" bandRow="1">
                <a:tableStyleId>{2D5ABB26-0587-4C30-8999-92F81FD0307C}</a:tableStyleId>
              </a:tblPr>
              <a:tblGrid>
                <a:gridCol w="3378452">
                  <a:extLst>
                    <a:ext uri="{9D8B030D-6E8A-4147-A177-3AD203B41FA5}">
                      <a16:colId xmlns:a16="http://schemas.microsoft.com/office/drawing/2014/main" val="923541555"/>
                    </a:ext>
                  </a:extLst>
                </a:gridCol>
                <a:gridCol w="3378452">
                  <a:extLst>
                    <a:ext uri="{9D8B030D-6E8A-4147-A177-3AD203B41FA5}">
                      <a16:colId xmlns:a16="http://schemas.microsoft.com/office/drawing/2014/main" val="2204683990"/>
                    </a:ext>
                  </a:extLst>
                </a:gridCol>
                <a:gridCol w="3378452">
                  <a:extLst>
                    <a:ext uri="{9D8B030D-6E8A-4147-A177-3AD203B41FA5}">
                      <a16:colId xmlns:a16="http://schemas.microsoft.com/office/drawing/2014/main" val="1972833320"/>
                    </a:ext>
                  </a:extLst>
                </a:gridCol>
              </a:tblGrid>
              <a:tr h="2535828">
                <a:tc>
                  <a:txBody>
                    <a:bodyPr/>
                    <a:lstStyle/>
                    <a:p>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Ramesh and D. Patel, "Hybrid Models Combining ARIMA and Neural Networks for Indian Stock Market Prediction</a:t>
                      </a:r>
                      <a:r>
                        <a:rPr lang="en-US" sz="2000" dirty="0">
                          <a:latin typeface="Times New Roman" panose="02020603050405020304" pitchFamily="18" charset="0"/>
                          <a:cs typeface="Times New Roman" panose="02020603050405020304" pitchFamily="18" charset="0"/>
                        </a:rPr>
                        <a:t>," Indian Journal of Computational Intelligence, vol. 12, no. 1, pp.55-63,2023.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Ramesh and Patel present a hybrid model that integrates ARIMA (Auto-Regressive Integrated Moving Average) with neural networks to predict stock prices in the Indian stock market.</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Integrates statistical and neural models, enhances prediction accuracy, and adapts to market trends</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9047714"/>
                  </a:ext>
                </a:extLst>
              </a:tr>
              <a:tr h="2186288">
                <a:tc>
                  <a:txBody>
                    <a:bodyPr/>
                    <a:lstStyle/>
                    <a:p>
                      <a:r>
                        <a:rPr lang="en-US" sz="2000" b="1" dirty="0">
                          <a:latin typeface="Times New Roman" panose="02020603050405020304" pitchFamily="18" charset="0"/>
                          <a:cs typeface="Times New Roman" panose="02020603050405020304" pitchFamily="18" charset="0"/>
                        </a:rPr>
                        <a:t>S. Nair and V. Krishnan, "AI in Stock Volatility Prediction: A Study on Indian Indices</a:t>
                      </a:r>
                      <a:r>
                        <a:rPr lang="en-US" sz="2000" dirty="0">
                          <a:latin typeface="Times New Roman" panose="02020603050405020304" pitchFamily="18" charset="0"/>
                          <a:cs typeface="Times New Roman" panose="02020603050405020304" pitchFamily="18" charset="0"/>
                        </a:rPr>
                        <a:t>," International Journal of Financial Technology in India, vol. 5, no. 3, pp. 102-110, 2022.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Nair and Kumar focus on the importance of feature selection in improving the performance of AI models for stock market forecasting. </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Optimizes feature selection, enhances model efficiency, and refines volatility predictions.</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085010"/>
                  </a:ext>
                </a:extLst>
              </a:tr>
            </a:tbl>
          </a:graphicData>
        </a:graphic>
      </p:graphicFrame>
    </p:spTree>
    <p:extLst>
      <p:ext uri="{BB962C8B-B14F-4D97-AF65-F5344CB8AC3E}">
        <p14:creationId xmlns:p14="http://schemas.microsoft.com/office/powerpoint/2010/main" val="3047690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7310E08-6CD5-9793-C095-042FEAA6CEFF}"/>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D5AB808B-F244-F7C4-D27D-21C63894D5C5}"/>
              </a:ext>
            </a:extLst>
          </p:cNvPr>
          <p:cNvGrpSpPr/>
          <p:nvPr/>
        </p:nvGrpSpPr>
        <p:grpSpPr>
          <a:xfrm>
            <a:off x="502026" y="6"/>
            <a:ext cx="1713231" cy="1454765"/>
            <a:chOff x="502022" y="0"/>
            <a:chExt cx="1713230" cy="1703705"/>
          </a:xfrm>
        </p:grpSpPr>
        <p:sp>
          <p:nvSpPr>
            <p:cNvPr id="3" name="object 3">
              <a:extLst>
                <a:ext uri="{FF2B5EF4-FFF2-40B4-BE49-F238E27FC236}">
                  <a16:creationId xmlns:a16="http://schemas.microsoft.com/office/drawing/2014/main" id="{75B7E3F6-9026-2FC3-84D2-95DB9C691604}"/>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DCBA023F-A559-9A1F-7430-DF820A69478D}"/>
                </a:ext>
              </a:extLst>
            </p:cNvPr>
            <p:cNvPicPr/>
            <p:nvPr/>
          </p:nvPicPr>
          <p:blipFill>
            <a:blip r:embed="rId2"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5948E326-C7E8-7F7A-C51B-66652661DA48}"/>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1E8A40F7-62AE-5A9B-907D-72034DA52A5F}"/>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3"/>
              </a:rPr>
              <a:t>www.cambridge.edu.in</a:t>
            </a:r>
            <a:endParaRPr>
              <a:latin typeface="Times New Roman"/>
              <a:cs typeface="Times New Roman"/>
            </a:endParaRPr>
          </a:p>
        </p:txBody>
      </p:sp>
      <p:sp>
        <p:nvSpPr>
          <p:cNvPr id="7" name="object 7">
            <a:extLst>
              <a:ext uri="{FF2B5EF4-FFF2-40B4-BE49-F238E27FC236}">
                <a16:creationId xmlns:a16="http://schemas.microsoft.com/office/drawing/2014/main" id="{81A5AAB8-672F-6E09-D7A7-B4BAE002C7FF}"/>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FC50D3C3-E39F-6D8B-22EC-EB1A30BC5B48}"/>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Hardware Requirement</a:t>
            </a:r>
          </a:p>
        </p:txBody>
      </p:sp>
      <p:pic>
        <p:nvPicPr>
          <p:cNvPr id="9" name="Picture 2" descr="G:\NAAC-2021\IMG-20210317-WA0002.jpg">
            <a:extLst>
              <a:ext uri="{FF2B5EF4-FFF2-40B4-BE49-F238E27FC236}">
                <a16:creationId xmlns:a16="http://schemas.microsoft.com/office/drawing/2014/main" id="{1B6FF540-2B76-0DF0-7169-A67FC0081BCF}"/>
              </a:ext>
            </a:extLst>
          </p:cNvPr>
          <p:cNvPicPr>
            <a:picLocks noChangeAspect="1" noChangeArrowheads="1"/>
          </p:cNvPicPr>
          <p:nvPr/>
        </p:nvPicPr>
        <p:blipFill>
          <a:blip r:embed="rId4">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41F8188-54EE-048A-FA6C-3271091BC95C}"/>
              </a:ext>
            </a:extLst>
          </p:cNvPr>
          <p:cNvGraphicFramePr>
            <a:graphicFrameLocks noGrp="1"/>
          </p:cNvGraphicFramePr>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sp>
        <p:nvSpPr>
          <p:cNvPr id="11" name="TextBox 10">
            <a:extLst>
              <a:ext uri="{FF2B5EF4-FFF2-40B4-BE49-F238E27FC236}">
                <a16:creationId xmlns:a16="http://schemas.microsoft.com/office/drawing/2014/main" id="{F86E8D19-AA8B-8B16-D119-E47280DE65D6}"/>
              </a:ext>
            </a:extLst>
          </p:cNvPr>
          <p:cNvSpPr txBox="1"/>
          <p:nvPr/>
        </p:nvSpPr>
        <p:spPr>
          <a:xfrm>
            <a:off x="720398" y="1603020"/>
            <a:ext cx="10751203" cy="4216539"/>
          </a:xfrm>
          <a:prstGeom prst="rect">
            <a:avLst/>
          </a:prstGeom>
          <a:noFill/>
        </p:spPr>
        <p:txBody>
          <a:bodyPr wrap="square" rtlCol="0">
            <a:spAutoFit/>
          </a:bodyPr>
          <a:lstStyle/>
          <a:p>
            <a:pPr algn="just"/>
            <a:r>
              <a:rPr lang="en-IN" sz="2400" b="1" dirty="0">
                <a:latin typeface="Times New Roman" panose="02020603050405020304" pitchFamily="18" charset="0"/>
                <a:cs typeface="Times New Roman" panose="02020603050405020304" pitchFamily="18" charset="0"/>
              </a:rPr>
              <a:t>Development System </a:t>
            </a:r>
          </a:p>
          <a:p>
            <a:pPr algn="just"/>
            <a:endParaRPr lang="en-IN" sz="2400" b="1" dirty="0">
              <a:latin typeface="Times New Roman" panose="02020603050405020304" pitchFamily="18" charset="0"/>
              <a:cs typeface="Times New Roman" panose="02020603050405020304" pitchFamily="18" charset="0"/>
            </a:endParaRPr>
          </a:p>
          <a:p>
            <a:pPr algn="just"/>
            <a:r>
              <a:rPr lang="en-IN" sz="2000" b="1" dirty="0">
                <a:latin typeface="Times New Roman" panose="02020603050405020304" pitchFamily="18" charset="0"/>
                <a:cs typeface="Times New Roman" panose="02020603050405020304" pitchFamily="18" charset="0"/>
              </a:rPr>
              <a:t>Processor</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Intel Core i5/i7/i9 (10th generation or newer) or AMD Ryzen 5/7/9 series for efficient model training, dataset processing, and backend operations.</a:t>
            </a:r>
          </a:p>
          <a:p>
            <a:pPr algn="just"/>
            <a:endParaRPr lang="en-IN" sz="2000" b="1" dirty="0">
              <a:latin typeface="Times New Roman" panose="02020603050405020304" pitchFamily="18" charset="0"/>
              <a:cs typeface="Times New Roman" panose="02020603050405020304" pitchFamily="18" charset="0"/>
            </a:endParaRPr>
          </a:p>
          <a:p>
            <a:pPr algn="just"/>
            <a:r>
              <a:rPr lang="en-IN" sz="2000" b="1" dirty="0">
                <a:latin typeface="Times New Roman" panose="02020603050405020304" pitchFamily="18" charset="0"/>
                <a:cs typeface="Times New Roman" panose="02020603050405020304" pitchFamily="18" charset="0"/>
              </a:rPr>
              <a:t>Ram</a:t>
            </a:r>
            <a:r>
              <a:rPr lang="en-IN" sz="2000" dirty="0">
                <a:latin typeface="Times New Roman" panose="02020603050405020304" pitchFamily="18" charset="0"/>
                <a:cs typeface="Times New Roman" panose="02020603050405020304" pitchFamily="18" charset="0"/>
              </a:rPr>
              <a:t>:</a:t>
            </a:r>
            <a:r>
              <a:rPr lang="en-IN"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At least 8 GB (recommended 16 GB or more) to handle large stock datasets, model training, and Django server processes efficiently.</a:t>
            </a:r>
          </a:p>
          <a:p>
            <a:pPr algn="just"/>
            <a:endParaRPr lang="en-IN" sz="2000" dirty="0">
              <a:latin typeface="Times New Roman" panose="02020603050405020304" pitchFamily="18" charset="0"/>
              <a:cs typeface="Times New Roman" panose="02020603050405020304" pitchFamily="18" charset="0"/>
            </a:endParaRPr>
          </a:p>
          <a:p>
            <a:pPr algn="just"/>
            <a:r>
              <a:rPr lang="en-IN" sz="2000" b="1" dirty="0">
                <a:latin typeface="Times New Roman" panose="02020603050405020304" pitchFamily="18" charset="0"/>
                <a:cs typeface="Times New Roman" panose="02020603050405020304" pitchFamily="18" charset="0"/>
              </a:rPr>
              <a:t>Storage</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Solid-State Drive (SSD) with at least 256 GB for fast data access and improved application responsiveness. Additional storage might be needed for datasets, trained models, and logs.</a:t>
            </a:r>
          </a:p>
          <a:p>
            <a:pPr algn="just"/>
            <a:endParaRPr lang="en-US" sz="2000" dirty="0">
              <a:latin typeface="Times New Roman" panose="02020603050405020304" pitchFamily="18" charset="0"/>
              <a:cs typeface="Times New Roman" panose="02020603050405020304" pitchFamily="18" charset="0"/>
            </a:endParaRPr>
          </a:p>
          <a:p>
            <a:pPr algn="just"/>
            <a:r>
              <a:rPr lang="en-IN" sz="2000" b="1" dirty="0">
                <a:latin typeface="Times New Roman" panose="02020603050405020304" pitchFamily="18" charset="0"/>
                <a:cs typeface="Times New Roman" panose="02020603050405020304" pitchFamily="18" charset="0"/>
              </a:rPr>
              <a:t>GPU (Optional but Recommended): </a:t>
            </a:r>
            <a:r>
              <a:rPr lang="en-US" sz="2000" dirty="0">
                <a:latin typeface="Times New Roman" panose="02020603050405020304" pitchFamily="18" charset="0"/>
                <a:cs typeface="Times New Roman" panose="02020603050405020304" pitchFamily="18" charset="0"/>
              </a:rPr>
              <a:t>NVIDIA GTX 1660 Ti or higher for faster model training and prediction tasks.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800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DB90EFD-8CBA-968B-0A44-1ED2C300FEB2}"/>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B893CE30-76D4-5043-91D9-6E656C88B4CE}"/>
              </a:ext>
            </a:extLst>
          </p:cNvPr>
          <p:cNvGrpSpPr/>
          <p:nvPr/>
        </p:nvGrpSpPr>
        <p:grpSpPr>
          <a:xfrm>
            <a:off x="502026" y="6"/>
            <a:ext cx="1713231" cy="1621570"/>
            <a:chOff x="502022" y="0"/>
            <a:chExt cx="1713230" cy="1703705"/>
          </a:xfrm>
        </p:grpSpPr>
        <p:sp>
          <p:nvSpPr>
            <p:cNvPr id="3" name="object 3">
              <a:extLst>
                <a:ext uri="{FF2B5EF4-FFF2-40B4-BE49-F238E27FC236}">
                  <a16:creationId xmlns:a16="http://schemas.microsoft.com/office/drawing/2014/main" id="{DBFEDF1A-7C3F-AE85-893D-7D81F004D2D5}"/>
                </a:ext>
              </a:extLst>
            </p:cNvPr>
            <p:cNvSpPr/>
            <p:nvPr/>
          </p:nvSpPr>
          <p:spPr>
            <a:xfrm>
              <a:off x="502022" y="0"/>
              <a:ext cx="1713230" cy="1703705"/>
            </a:xfrm>
            <a:custGeom>
              <a:avLst/>
              <a:gdLst/>
              <a:ahLst/>
              <a:cxnLst/>
              <a:rect l="l" t="t" r="r" b="b"/>
              <a:pathLst>
                <a:path w="1713230" h="1703705">
                  <a:moveTo>
                    <a:pt x="1712856" y="1703293"/>
                  </a:moveTo>
                  <a:lnTo>
                    <a:pt x="0" y="1703293"/>
                  </a:lnTo>
                  <a:lnTo>
                    <a:pt x="0" y="0"/>
                  </a:lnTo>
                  <a:lnTo>
                    <a:pt x="1712856" y="0"/>
                  </a:lnTo>
                  <a:lnTo>
                    <a:pt x="1712856" y="1703293"/>
                  </a:lnTo>
                  <a:close/>
                </a:path>
              </a:pathLst>
            </a:custGeom>
            <a:solidFill>
              <a:srgbClr val="000A30"/>
            </a:solidFill>
          </p:spPr>
          <p:txBody>
            <a:bodyPr wrap="square" lIns="0" tIns="0" rIns="0" bIns="0" rtlCol="0"/>
            <a:lstStyle/>
            <a:p>
              <a:endParaRPr/>
            </a:p>
          </p:txBody>
        </p:sp>
        <p:pic>
          <p:nvPicPr>
            <p:cNvPr id="4" name="object 4">
              <a:extLst>
                <a:ext uri="{FF2B5EF4-FFF2-40B4-BE49-F238E27FC236}">
                  <a16:creationId xmlns:a16="http://schemas.microsoft.com/office/drawing/2014/main" id="{03AA7BB8-D22C-CA98-C6C9-5755D91A0F6C}"/>
                </a:ext>
              </a:extLst>
            </p:cNvPr>
            <p:cNvPicPr/>
            <p:nvPr/>
          </p:nvPicPr>
          <p:blipFill>
            <a:blip r:embed="rId3" cstate="print"/>
            <a:stretch>
              <a:fillRect/>
            </a:stretch>
          </p:blipFill>
          <p:spPr>
            <a:xfrm>
              <a:off x="681616" y="416434"/>
              <a:ext cx="1353670" cy="870373"/>
            </a:xfrm>
            <a:prstGeom prst="rect">
              <a:avLst/>
            </a:prstGeom>
          </p:spPr>
        </p:pic>
      </p:grpSp>
      <p:sp>
        <p:nvSpPr>
          <p:cNvPr id="5" name="object 5">
            <a:extLst>
              <a:ext uri="{FF2B5EF4-FFF2-40B4-BE49-F238E27FC236}">
                <a16:creationId xmlns:a16="http://schemas.microsoft.com/office/drawing/2014/main" id="{EFB5C473-5078-B5E9-A9DB-23BF8E30BDEB}"/>
              </a:ext>
            </a:extLst>
          </p:cNvPr>
          <p:cNvSpPr/>
          <p:nvPr/>
        </p:nvSpPr>
        <p:spPr>
          <a:xfrm>
            <a:off x="0" y="6320941"/>
            <a:ext cx="12192000" cy="537211"/>
          </a:xfrm>
          <a:custGeom>
            <a:avLst/>
            <a:gdLst/>
            <a:ahLst/>
            <a:cxnLst/>
            <a:rect l="l" t="t" r="r" b="b"/>
            <a:pathLst>
              <a:path w="12192000" h="537209">
                <a:moveTo>
                  <a:pt x="0" y="0"/>
                </a:moveTo>
                <a:lnTo>
                  <a:pt x="12191900" y="0"/>
                </a:lnTo>
                <a:lnTo>
                  <a:pt x="12191900" y="537058"/>
                </a:lnTo>
                <a:lnTo>
                  <a:pt x="0" y="537058"/>
                </a:lnTo>
                <a:lnTo>
                  <a:pt x="0" y="0"/>
                </a:lnTo>
                <a:close/>
              </a:path>
            </a:pathLst>
          </a:custGeom>
          <a:solidFill>
            <a:srgbClr val="000A30"/>
          </a:solidFill>
        </p:spPr>
        <p:txBody>
          <a:bodyPr wrap="square" lIns="0" tIns="0" rIns="0" bIns="0" rtlCol="0"/>
          <a:lstStyle/>
          <a:p>
            <a:endParaRPr/>
          </a:p>
        </p:txBody>
      </p:sp>
      <p:sp>
        <p:nvSpPr>
          <p:cNvPr id="6" name="object 6">
            <a:extLst>
              <a:ext uri="{FF2B5EF4-FFF2-40B4-BE49-F238E27FC236}">
                <a16:creationId xmlns:a16="http://schemas.microsoft.com/office/drawing/2014/main" id="{CD9BD3ED-8B7C-0FDF-853F-19B5695A2A39}"/>
              </a:ext>
            </a:extLst>
          </p:cNvPr>
          <p:cNvSpPr txBox="1"/>
          <p:nvPr/>
        </p:nvSpPr>
        <p:spPr>
          <a:xfrm>
            <a:off x="9218738" y="6380529"/>
            <a:ext cx="2266951" cy="289823"/>
          </a:xfrm>
          <a:prstGeom prst="rect">
            <a:avLst/>
          </a:prstGeom>
        </p:spPr>
        <p:txBody>
          <a:bodyPr vert="horz" wrap="square" lIns="0" tIns="12700" rIns="0" bIns="0" rtlCol="0">
            <a:spAutoFit/>
          </a:bodyPr>
          <a:lstStyle/>
          <a:p>
            <a:pPr marL="12700">
              <a:spcBef>
                <a:spcPts val="100"/>
              </a:spcBef>
            </a:pPr>
            <a:r>
              <a:rPr b="1" spc="-11" dirty="0">
                <a:solidFill>
                  <a:srgbClr val="FFFFFF"/>
                </a:solidFill>
                <a:latin typeface="Times New Roman"/>
                <a:cs typeface="Times New Roman"/>
                <a:hlinkClick r:id="rId4"/>
              </a:rPr>
              <a:t>www.cambridge.edu.in</a:t>
            </a:r>
            <a:endParaRPr dirty="0">
              <a:latin typeface="Times New Roman"/>
              <a:cs typeface="Times New Roman"/>
            </a:endParaRPr>
          </a:p>
        </p:txBody>
      </p:sp>
      <p:sp>
        <p:nvSpPr>
          <p:cNvPr id="7" name="object 7">
            <a:extLst>
              <a:ext uri="{FF2B5EF4-FFF2-40B4-BE49-F238E27FC236}">
                <a16:creationId xmlns:a16="http://schemas.microsoft.com/office/drawing/2014/main" id="{50B04282-0033-47F6-3277-0E0BB3E7CDB5}"/>
              </a:ext>
            </a:extLst>
          </p:cNvPr>
          <p:cNvSpPr txBox="1"/>
          <p:nvPr/>
        </p:nvSpPr>
        <p:spPr>
          <a:xfrm>
            <a:off x="575049" y="6404829"/>
            <a:ext cx="5121275" cy="289823"/>
          </a:xfrm>
          <a:prstGeom prst="rect">
            <a:avLst/>
          </a:prstGeom>
        </p:spPr>
        <p:txBody>
          <a:bodyPr vert="horz" wrap="square" lIns="0" tIns="12700" rIns="0" bIns="0" rtlCol="0">
            <a:spAutoFit/>
          </a:bodyPr>
          <a:lstStyle/>
          <a:p>
            <a:pPr marL="12700">
              <a:spcBef>
                <a:spcPts val="100"/>
              </a:spcBef>
            </a:pPr>
            <a:r>
              <a:rPr b="1" i="1" spc="-11" dirty="0">
                <a:solidFill>
                  <a:srgbClr val="FFFFFF"/>
                </a:solidFill>
                <a:latin typeface="Times New Roman"/>
                <a:cs typeface="Times New Roman"/>
              </a:rPr>
              <a:t>Department</a:t>
            </a:r>
            <a:r>
              <a:rPr b="1" i="1" spc="-31" dirty="0">
                <a:solidFill>
                  <a:srgbClr val="FFFFFF"/>
                </a:solidFill>
                <a:latin typeface="Times New Roman"/>
                <a:cs typeface="Times New Roman"/>
              </a:rPr>
              <a:t> </a:t>
            </a:r>
            <a:r>
              <a:rPr b="1" i="1" dirty="0">
                <a:solidFill>
                  <a:srgbClr val="FFFFFF"/>
                </a:solidFill>
                <a:latin typeface="Times New Roman"/>
                <a:cs typeface="Times New Roman"/>
              </a:rPr>
              <a:t>of</a:t>
            </a:r>
            <a:r>
              <a:rPr b="1" i="1" spc="425" dirty="0">
                <a:solidFill>
                  <a:srgbClr val="FFFFFF"/>
                </a:solidFill>
                <a:latin typeface="Times New Roman"/>
                <a:cs typeface="Times New Roman"/>
              </a:rPr>
              <a:t> </a:t>
            </a:r>
            <a:r>
              <a:rPr b="1" i="1" dirty="0">
                <a:solidFill>
                  <a:srgbClr val="FFFFFF"/>
                </a:solidFill>
                <a:latin typeface="Times New Roman"/>
                <a:cs typeface="Times New Roman"/>
              </a:rPr>
              <a:t>Information</a:t>
            </a:r>
            <a:r>
              <a:rPr b="1" i="1" spc="-25" dirty="0">
                <a:solidFill>
                  <a:srgbClr val="FFFFFF"/>
                </a:solidFill>
                <a:latin typeface="Times New Roman"/>
                <a:cs typeface="Times New Roman"/>
              </a:rPr>
              <a:t> </a:t>
            </a:r>
            <a:r>
              <a:rPr b="1" i="1" spc="-11" dirty="0">
                <a:solidFill>
                  <a:srgbClr val="FFFFFF"/>
                </a:solidFill>
                <a:latin typeface="Times New Roman"/>
                <a:cs typeface="Times New Roman"/>
              </a:rPr>
              <a:t>Science</a:t>
            </a:r>
            <a:r>
              <a:rPr b="1" i="1" spc="-85" dirty="0">
                <a:solidFill>
                  <a:srgbClr val="FFFFFF"/>
                </a:solidFill>
                <a:latin typeface="Times New Roman"/>
                <a:cs typeface="Times New Roman"/>
              </a:rPr>
              <a:t> </a:t>
            </a:r>
            <a:r>
              <a:rPr b="1" i="1" dirty="0">
                <a:solidFill>
                  <a:srgbClr val="FFFFFF"/>
                </a:solidFill>
                <a:latin typeface="Times New Roman"/>
                <a:cs typeface="Times New Roman"/>
              </a:rPr>
              <a:t>And</a:t>
            </a:r>
            <a:r>
              <a:rPr b="1" i="1" spc="-20" dirty="0">
                <a:solidFill>
                  <a:srgbClr val="FFFFFF"/>
                </a:solidFill>
                <a:latin typeface="Times New Roman"/>
                <a:cs typeface="Times New Roman"/>
              </a:rPr>
              <a:t> </a:t>
            </a:r>
            <a:r>
              <a:rPr b="1" i="1" spc="-11" dirty="0">
                <a:solidFill>
                  <a:srgbClr val="FFFFFF"/>
                </a:solidFill>
                <a:latin typeface="Times New Roman"/>
                <a:cs typeface="Times New Roman"/>
              </a:rPr>
              <a:t>Engineering</a:t>
            </a:r>
            <a:endParaRPr>
              <a:latin typeface="Times New Roman"/>
              <a:cs typeface="Times New Roman"/>
            </a:endParaRPr>
          </a:p>
        </p:txBody>
      </p:sp>
      <p:sp>
        <p:nvSpPr>
          <p:cNvPr id="8" name="object 8">
            <a:extLst>
              <a:ext uri="{FF2B5EF4-FFF2-40B4-BE49-F238E27FC236}">
                <a16:creationId xmlns:a16="http://schemas.microsoft.com/office/drawing/2014/main" id="{C2259467-B2FB-3755-D838-56D752070DCA}"/>
              </a:ext>
            </a:extLst>
          </p:cNvPr>
          <p:cNvSpPr txBox="1">
            <a:spLocks noGrp="1"/>
          </p:cNvSpPr>
          <p:nvPr>
            <p:ph type="title"/>
          </p:nvPr>
        </p:nvSpPr>
        <p:spPr>
          <a:xfrm>
            <a:off x="2225051" y="719990"/>
            <a:ext cx="8077199" cy="566822"/>
          </a:xfrm>
          <a:prstGeom prst="rect">
            <a:avLst/>
          </a:prstGeom>
        </p:spPr>
        <p:txBody>
          <a:bodyPr vert="horz" wrap="square" lIns="0" tIns="12700" rIns="0" bIns="0" rtlCol="0">
            <a:spAutoFit/>
          </a:bodyPr>
          <a:lstStyle/>
          <a:p>
            <a:pPr marL="12700" algn="ctr">
              <a:spcBef>
                <a:spcPts val="100"/>
              </a:spcBef>
            </a:pPr>
            <a:r>
              <a:rPr lang="en-US" spc="-11" dirty="0">
                <a:solidFill>
                  <a:schemeClr val="tx2">
                    <a:lumMod val="50000"/>
                  </a:schemeClr>
                </a:solidFill>
              </a:rPr>
              <a:t>Software Requirement</a:t>
            </a:r>
          </a:p>
        </p:txBody>
      </p:sp>
      <p:pic>
        <p:nvPicPr>
          <p:cNvPr id="9" name="Picture 2" descr="G:\NAAC-2021\IMG-20210317-WA0002.jpg">
            <a:extLst>
              <a:ext uri="{FF2B5EF4-FFF2-40B4-BE49-F238E27FC236}">
                <a16:creationId xmlns:a16="http://schemas.microsoft.com/office/drawing/2014/main" id="{11FFAF2F-6911-8358-FC88-DD1CBF9CC820}"/>
              </a:ext>
            </a:extLst>
          </p:cNvPr>
          <p:cNvPicPr>
            <a:picLocks noChangeAspect="1" noChangeArrowheads="1"/>
          </p:cNvPicPr>
          <p:nvPr/>
        </p:nvPicPr>
        <p:blipFill>
          <a:blip r:embed="rId5">
            <a:lum bright="-10000" contrast="10000"/>
            <a:extLst>
              <a:ext uri="{28A0092B-C50C-407E-A947-70E740481C1C}">
                <a14:useLocalDpi xmlns:a14="http://schemas.microsoft.com/office/drawing/2010/main" val="0"/>
              </a:ext>
            </a:extLst>
          </a:blip>
          <a:srcRect/>
          <a:stretch>
            <a:fillRect/>
          </a:stretch>
        </p:blipFill>
        <p:spPr bwMode="auto">
          <a:xfrm>
            <a:off x="10294685" y="50236"/>
            <a:ext cx="1535585" cy="145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965DD9FB-D5BB-AD6D-ACC7-88973AA39C80}"/>
              </a:ext>
            </a:extLst>
          </p:cNvPr>
          <p:cNvGraphicFramePr>
            <a:graphicFrameLocks noGrp="1"/>
          </p:cNvGraphicFramePr>
          <p:nvPr/>
        </p:nvGraphicFramePr>
        <p:xfrm>
          <a:off x="6037943" y="-40338672"/>
          <a:ext cx="4256741" cy="4974844"/>
        </p:xfrm>
        <a:graphic>
          <a:graphicData uri="http://schemas.openxmlformats.org/drawingml/2006/table">
            <a:tbl>
              <a:tblPr firstRow="1" firstCol="1" lastRow="1" lastCol="1" bandRow="1" bandCol="1">
                <a:tableStyleId>{5C22544A-7EE6-4342-B048-85BDC9FD1C3A}</a:tableStyleId>
              </a:tblPr>
              <a:tblGrid>
                <a:gridCol w="1457468">
                  <a:extLst>
                    <a:ext uri="{9D8B030D-6E8A-4147-A177-3AD203B41FA5}">
                      <a16:colId xmlns:a16="http://schemas.microsoft.com/office/drawing/2014/main" val="2517231573"/>
                    </a:ext>
                  </a:extLst>
                </a:gridCol>
                <a:gridCol w="1455745">
                  <a:extLst>
                    <a:ext uri="{9D8B030D-6E8A-4147-A177-3AD203B41FA5}">
                      <a16:colId xmlns:a16="http://schemas.microsoft.com/office/drawing/2014/main" val="2048523166"/>
                    </a:ext>
                  </a:extLst>
                </a:gridCol>
                <a:gridCol w="1343528">
                  <a:extLst>
                    <a:ext uri="{9D8B030D-6E8A-4147-A177-3AD203B41FA5}">
                      <a16:colId xmlns:a16="http://schemas.microsoft.com/office/drawing/2014/main" val="1170425500"/>
                    </a:ext>
                  </a:extLst>
                </a:gridCol>
              </a:tblGrid>
              <a:tr h="0">
                <a:tc>
                  <a:txBody>
                    <a:bodyPr/>
                    <a:lstStyle/>
                    <a:p>
                      <a:pPr marL="73025">
                        <a:lnSpc>
                          <a:spcPts val="1050"/>
                        </a:lnSpc>
                        <a:spcBef>
                          <a:spcPts val="830"/>
                        </a:spcBef>
                      </a:pPr>
                      <a:r>
                        <a:rPr lang="en-US" sz="100" spc="-10">
                          <a:effectLst/>
                        </a:rPr>
                        <a:t>Title</a:t>
                      </a:r>
                      <a:r>
                        <a:rPr lang="en-US" sz="100" spc="-55">
                          <a:effectLst/>
                        </a:rPr>
                        <a:t> </a:t>
                      </a:r>
                      <a:r>
                        <a:rPr lang="en-US" sz="100" spc="-10">
                          <a:effectLst/>
                        </a:rPr>
                        <a:t>and</a:t>
                      </a:r>
                      <a:r>
                        <a:rPr lang="en-US" sz="100" spc="-50">
                          <a:effectLst/>
                        </a:rPr>
                        <a:t> </a:t>
                      </a:r>
                      <a:r>
                        <a:rPr lang="en-US" sz="100" spc="-10">
                          <a:effectLst/>
                        </a:rPr>
                        <a:t>Author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25">
                          <a:effectLst/>
                        </a:rPr>
                        <a:t>Methodology</a:t>
                      </a:r>
                      <a:r>
                        <a:rPr lang="en-US" sz="100" spc="20">
                          <a:effectLst/>
                        </a:rPr>
                        <a:t> </a:t>
                      </a:r>
                      <a:r>
                        <a:rPr lang="en-US" sz="100" spc="-20">
                          <a:effectLst/>
                        </a:rPr>
                        <a:t>used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spcBef>
                          <a:spcPts val="830"/>
                        </a:spcBef>
                      </a:pPr>
                      <a:r>
                        <a:rPr lang="en-US" sz="100" spc="-10">
                          <a:effectLst/>
                        </a:rPr>
                        <a:t>Analysis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46742950"/>
                  </a:ext>
                </a:extLst>
              </a:tr>
              <a:tr h="0">
                <a:tc>
                  <a:txBody>
                    <a:bodyPr/>
                    <a:lstStyle/>
                    <a:p>
                      <a:pPr marL="73025">
                        <a:lnSpc>
                          <a:spcPts val="1060"/>
                        </a:lnSpc>
                        <a:spcBef>
                          <a:spcPts val="910"/>
                        </a:spcBef>
                      </a:pPr>
                      <a:r>
                        <a:rPr lang="en-US" sz="100" spc="-20">
                          <a:effectLst/>
                        </a:rPr>
                        <a:t>IoT-Based 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IoT-enabled</a:t>
                      </a:r>
                      <a:r>
                        <a:rPr lang="en-US" sz="100">
                          <a:effectLst/>
                        </a:rPr>
                        <a:t> </a:t>
                      </a:r>
                      <a:r>
                        <a:rPr lang="en-US" sz="100" spc="-20">
                          <a:effectLst/>
                        </a:rPr>
                        <a:t>smart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Promotes</a:t>
                      </a:r>
                      <a:r>
                        <a:rPr lang="en-US" sz="100" spc="-35">
                          <a:effectLst/>
                        </a:rPr>
                        <a:t> </a:t>
                      </a:r>
                      <a:r>
                        <a:rPr lang="en-US" sz="100" spc="-20">
                          <a:effectLst/>
                        </a:rPr>
                        <a:t>eco-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14475313"/>
                  </a:ext>
                </a:extLst>
              </a:tr>
              <a:tr h="0">
                <a:tc>
                  <a:txBody>
                    <a:bodyPr/>
                    <a:lstStyle/>
                    <a:p>
                      <a:pPr marL="73025">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waste</a:t>
                      </a:r>
                      <a:r>
                        <a:rPr lang="en-US" sz="100" spc="-20">
                          <a:effectLst/>
                        </a:rPr>
                        <a:t> </a:t>
                      </a:r>
                      <a:r>
                        <a:rPr lang="en-US" sz="100">
                          <a:effectLst/>
                        </a:rPr>
                        <a:t>bins</a:t>
                      </a:r>
                      <a:r>
                        <a:rPr lang="en-US" sz="100" spc="-20">
                          <a:effectLst/>
                        </a:rPr>
                        <a:t> 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friendly</a:t>
                      </a:r>
                      <a:r>
                        <a:rPr lang="en-US" sz="100" spc="-5">
                          <a:effectLst/>
                        </a:rPr>
                        <a:t> </a:t>
                      </a:r>
                      <a:r>
                        <a:rPr lang="en-US" sz="100" spc="-10">
                          <a:effectLst/>
                        </a:rPr>
                        <a:t>habits,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9857682"/>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real-time</a:t>
                      </a:r>
                      <a:r>
                        <a:rPr lang="en-US" sz="100" spc="-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optimizes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7729414"/>
                  </a:ext>
                </a:extLst>
              </a:tr>
              <a:tr h="0">
                <a:tc>
                  <a:txBody>
                    <a:bodyPr/>
                    <a:lstStyle/>
                    <a:p>
                      <a:pPr marL="73025">
                        <a:lnSpc>
                          <a:spcPts val="1045"/>
                        </a:lnSpc>
                      </a:pPr>
                      <a:r>
                        <a:rPr lang="en-US" sz="100">
                          <a:effectLst/>
                        </a:rPr>
                        <a:t>System</a:t>
                      </a:r>
                      <a:r>
                        <a:rPr lang="en-US" sz="100" spc="-50">
                          <a:effectLst/>
                        </a:rPr>
                        <a:t> </a:t>
                      </a:r>
                      <a:r>
                        <a:rPr lang="en-US" sz="100" spc="-20">
                          <a:effectLst/>
                        </a:rPr>
                        <a:t>with</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indicators</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02845845"/>
                  </a:ext>
                </a:extLst>
              </a:tr>
              <a:tr h="0">
                <a:tc>
                  <a:txBody>
                    <a:bodyPr/>
                    <a:lstStyle/>
                    <a:p>
                      <a:pPr marL="73025">
                        <a:lnSpc>
                          <a:spcPts val="1045"/>
                        </a:lnSpc>
                      </a:pPr>
                      <a:r>
                        <a:rPr lang="en-US" sz="100">
                          <a:effectLst/>
                        </a:rPr>
                        <a:t>Level</a:t>
                      </a:r>
                      <a:r>
                        <a:rPr lang="en-US" sz="100" spc="-25">
                          <a:effectLst/>
                        </a:rPr>
                        <a:t> </a:t>
                      </a:r>
                      <a:r>
                        <a:rPr lang="en-US" sz="100" spc="-10">
                          <a:effectLst/>
                        </a:rPr>
                        <a:t>Indicators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automatic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schedules,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33606530"/>
                  </a:ext>
                </a:extLst>
              </a:tr>
              <a:tr h="0">
                <a:tc>
                  <a:txBody>
                    <a:bodyPr/>
                    <a:lstStyle/>
                    <a:p>
                      <a:pPr marL="73025">
                        <a:lnSpc>
                          <a:spcPts val="1050"/>
                        </a:lnSpc>
                      </a:pPr>
                      <a:r>
                        <a:rPr lang="en-US" sz="100">
                          <a:effectLst/>
                        </a:rPr>
                        <a:t>for</a:t>
                      </a:r>
                      <a:r>
                        <a:rPr lang="en-US" sz="100" spc="-15">
                          <a:effectLst/>
                        </a:rPr>
                        <a:t> </a:t>
                      </a:r>
                      <a:r>
                        <a:rPr lang="en-US" sz="100" spc="-10">
                          <a:effectLst/>
                        </a:rPr>
                        <a:t>Effective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segregation</a:t>
                      </a:r>
                      <a:r>
                        <a:rPr lang="en-US" sz="100" spc="-35">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minimizes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94504212"/>
                  </a:ext>
                </a:extLst>
              </a:tr>
              <a:tr h="0">
                <a:tc>
                  <a:txBody>
                    <a:bodyPr/>
                    <a:lstStyle/>
                    <a:p>
                      <a:pPr marL="73025">
                        <a:lnSpc>
                          <a:spcPts val="1050"/>
                        </a:lnSpc>
                      </a:pPr>
                      <a:r>
                        <a:rPr lang="en-US" sz="100">
                          <a:effectLst/>
                        </a:rPr>
                        <a:t>Garbage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environmental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687053875"/>
                  </a:ext>
                </a:extLst>
              </a:tr>
              <a:tr h="0">
                <a:tc>
                  <a:txBody>
                    <a:bodyPr/>
                    <a:lstStyle/>
                    <a:p>
                      <a:pPr marL="73025">
                        <a:lnSpc>
                          <a:spcPts val="106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impact.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89738921"/>
                  </a:ext>
                </a:extLst>
              </a:tr>
              <a:tr h="0">
                <a:tc>
                  <a:txBody>
                    <a:bodyPr/>
                    <a:lstStyle/>
                    <a:p>
                      <a:pPr marL="73025">
                        <a:lnSpc>
                          <a:spcPts val="1045"/>
                        </a:lnSpc>
                      </a:pPr>
                      <a:r>
                        <a:rPr lang="en-US" sz="100">
                          <a:effectLst/>
                        </a:rPr>
                        <a:t>(Mary</a:t>
                      </a:r>
                      <a:r>
                        <a:rPr lang="en-US" sz="100" spc="-25">
                          <a:effectLst/>
                        </a:rPr>
                        <a:t> 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506045501"/>
                  </a:ext>
                </a:extLst>
              </a:tr>
              <a:tr h="0">
                <a:tc>
                  <a:txBody>
                    <a:bodyPr/>
                    <a:lstStyle/>
                    <a:p>
                      <a:pPr marL="73025">
                        <a:lnSpc>
                          <a:spcPts val="1010"/>
                        </a:lnSpc>
                      </a:pPr>
                      <a:r>
                        <a:rPr lang="en-US" sz="100">
                          <a:effectLst/>
                        </a:rPr>
                        <a:t>Varghese</a:t>
                      </a:r>
                      <a:r>
                        <a:rPr lang="en-US" sz="100" spc="-25">
                          <a:effectLst/>
                        </a:rPr>
                        <a:t> </a:t>
                      </a:r>
                      <a:r>
                        <a:rPr lang="en-US" sz="100">
                          <a:effectLst/>
                        </a:rPr>
                        <a:t>et</a:t>
                      </a:r>
                      <a:r>
                        <a:rPr lang="en-US" sz="100" spc="-1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88727549"/>
                  </a:ext>
                </a:extLst>
              </a:tr>
              <a:tr h="0">
                <a:tc>
                  <a:txBody>
                    <a:bodyPr/>
                    <a:lstStyle/>
                    <a:p>
                      <a:pPr marL="73025">
                        <a:lnSpc>
                          <a:spcPts val="1085"/>
                        </a:lnSpc>
                      </a:pP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2729532"/>
                  </a:ext>
                </a:extLst>
              </a:tr>
              <a:tr h="0">
                <a:tc>
                  <a:txBody>
                    <a:bodyPr/>
                    <a:lstStyle/>
                    <a:p>
                      <a:pPr marL="73025">
                        <a:lnSpc>
                          <a:spcPts val="1060"/>
                        </a:lnSpc>
                        <a:spcBef>
                          <a:spcPts val="915"/>
                        </a:spcBef>
                      </a:pPr>
                      <a:r>
                        <a:rPr lang="en-US" sz="100">
                          <a:effectLst/>
                        </a:rPr>
                        <a:t>Uses</a:t>
                      </a:r>
                      <a:r>
                        <a:rPr lang="en-US" sz="100" spc="-25">
                          <a:effectLst/>
                        </a:rPr>
                        <a:t> </a:t>
                      </a:r>
                      <a:r>
                        <a:rPr lang="en-US" sz="100" spc="-10">
                          <a:effectLst/>
                        </a:rPr>
                        <a:t>moisture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20">
                          <a:effectLst/>
                        </a:rPr>
                        <a:t>Uses</a:t>
                      </a:r>
                      <a:r>
                        <a:rPr lang="en-US" sz="100" spc="-40">
                          <a:effectLst/>
                        </a:rPr>
                        <a:t> </a:t>
                      </a:r>
                      <a:r>
                        <a:rPr lang="en-US" sz="100" spc="-20">
                          <a:effectLst/>
                        </a:rPr>
                        <a:t>moisture</a:t>
                      </a:r>
                      <a:r>
                        <a:rPr lang="en-US" sz="100" spc="-1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Reduces</a:t>
                      </a:r>
                      <a:r>
                        <a:rPr lang="en-US" sz="100" spc="-35">
                          <a:effectLst/>
                        </a:rPr>
                        <a:t> </a:t>
                      </a:r>
                      <a:r>
                        <a:rPr lang="en-US" sz="100" spc="-20">
                          <a:effectLst/>
                        </a:rPr>
                        <a:t>fuel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11224884"/>
                  </a:ext>
                </a:extLst>
              </a:tr>
              <a:tr h="0">
                <a:tc>
                  <a:txBody>
                    <a:bodyPr/>
                    <a:lstStyle/>
                    <a:p>
                      <a:pPr marL="73025">
                        <a:lnSpc>
                          <a:spcPts val="1050"/>
                        </a:lnSpc>
                      </a:pPr>
                      <a:r>
                        <a:rPr lang="en-US" sz="100" spc="-10">
                          <a:effectLst/>
                        </a:rPr>
                        <a:t>and</a:t>
                      </a:r>
                      <a:r>
                        <a:rPr lang="en-US" sz="100" spc="-4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ultrasonic</a:t>
                      </a:r>
                      <a:r>
                        <a:rPr lang="en-US" sz="100" spc="20">
                          <a:effectLst/>
                        </a:rPr>
                        <a:t> </a:t>
                      </a:r>
                      <a:r>
                        <a:rPr lang="en-US" sz="100" spc="-10">
                          <a:effectLst/>
                        </a:rPr>
                        <a:t>sensors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5">
                          <a:effectLst/>
                        </a:rPr>
                        <a:t>consumption</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99579036"/>
                  </a:ext>
                </a:extLst>
              </a:tr>
              <a:tr h="0">
                <a:tc>
                  <a:txBody>
                    <a:bodyPr/>
                    <a:lstStyle/>
                    <a:p>
                      <a:pPr marL="73025">
                        <a:lnSpc>
                          <a:spcPts val="1050"/>
                        </a:lnSpc>
                      </a:pPr>
                      <a:r>
                        <a:rPr lang="en-US" sz="100" spc="-20">
                          <a:effectLst/>
                        </a:rPr>
                        <a:t>sensors</a:t>
                      </a:r>
                      <a:r>
                        <a:rPr lang="en-US" sz="100" spc="-45">
                          <a:effectLst/>
                        </a:rPr>
                        <a:t> </a:t>
                      </a:r>
                      <a:r>
                        <a:rPr lang="en-US" sz="100" spc="-20">
                          <a:effectLst/>
                        </a:rPr>
                        <a:t>for</a:t>
                      </a:r>
                      <a:r>
                        <a:rPr lang="en-US" sz="100" spc="-25">
                          <a:effectLst/>
                        </a:rPr>
                        <a:t> wet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for</a:t>
                      </a:r>
                      <a:r>
                        <a:rPr lang="en-US" sz="100" spc="-15">
                          <a:effectLst/>
                        </a:rPr>
                        <a:t> </a:t>
                      </a:r>
                      <a:r>
                        <a:rPr lang="en-US" sz="100">
                          <a:effectLst/>
                        </a:rPr>
                        <a:t>wet</a:t>
                      </a:r>
                      <a:r>
                        <a:rPr lang="en-US" sz="100" spc="-10">
                          <a:effectLst/>
                        </a:rPr>
                        <a:t> </a:t>
                      </a:r>
                      <a:r>
                        <a:rPr lang="en-US" sz="100">
                          <a:effectLst/>
                        </a:rPr>
                        <a:t>and</a:t>
                      </a:r>
                      <a:r>
                        <a:rPr lang="en-US" sz="100" spc="-15">
                          <a:effectLst/>
                        </a:rPr>
                        <a:t> </a:t>
                      </a:r>
                      <a:r>
                        <a:rPr lang="en-US" sz="100" spc="-25">
                          <a:effectLst/>
                        </a:rPr>
                        <a:t>dry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optimizes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45161450"/>
                  </a:ext>
                </a:extLst>
              </a:tr>
              <a:tr h="0">
                <a:tc>
                  <a:txBody>
                    <a:bodyPr/>
                    <a:lstStyle/>
                    <a:p>
                      <a:pPr marL="73025">
                        <a:lnSpc>
                          <a:spcPts val="1050"/>
                        </a:lnSpc>
                      </a:pPr>
                      <a:r>
                        <a:rPr lang="en-US" sz="100">
                          <a:effectLst/>
                        </a:rPr>
                        <a:t>and</a:t>
                      </a:r>
                      <a:r>
                        <a:rPr lang="en-US" sz="100" spc="-20">
                          <a:effectLst/>
                        </a:rPr>
                        <a:t> </a:t>
                      </a:r>
                      <a:r>
                        <a:rPr lang="en-US" sz="100">
                          <a:effectLst/>
                        </a:rPr>
                        <a:t>dry</a:t>
                      </a:r>
                      <a:r>
                        <a:rPr lang="en-US" sz="100" spc="-10">
                          <a:effectLst/>
                        </a:rPr>
                        <a:t> 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waste</a:t>
                      </a:r>
                      <a:r>
                        <a:rPr lang="en-US" sz="100" spc="-40">
                          <a:effectLst/>
                        </a:rPr>
                        <a:t> </a:t>
                      </a: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garbage</a:t>
                      </a:r>
                      <a:r>
                        <a:rPr lang="en-US" sz="100">
                          <a:effectLst/>
                        </a:rPr>
                        <a:t> </a:t>
                      </a:r>
                      <a:r>
                        <a:rPr lang="en-US" sz="100" spc="-10">
                          <a:effectLst/>
                        </a:rPr>
                        <a:t>pickup</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41993274"/>
                  </a:ext>
                </a:extLst>
              </a:tr>
              <a:tr h="0">
                <a:tc>
                  <a:txBody>
                    <a:bodyPr/>
                    <a:lstStyle/>
                    <a:p>
                      <a:pPr marL="73025">
                        <a:lnSpc>
                          <a:spcPts val="1045"/>
                        </a:lnSpc>
                      </a:pPr>
                      <a:r>
                        <a:rPr lang="en-US" sz="100" spc="-10">
                          <a:effectLst/>
                        </a:rPr>
                        <a:t>segregation.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Implements</a:t>
                      </a:r>
                      <a:r>
                        <a:rPr lang="en-US" sz="100" spc="20">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time</a:t>
                      </a:r>
                      <a:r>
                        <a:rPr lang="en-US" sz="100" spc="-40">
                          <a:effectLst/>
                        </a:rPr>
                        <a:t> </a:t>
                      </a:r>
                      <a:r>
                        <a:rPr lang="en-US" sz="100" spc="-10">
                          <a:effectLst/>
                        </a:rPr>
                        <a:t>by</a:t>
                      </a:r>
                      <a:r>
                        <a:rPr lang="en-US" sz="100" spc="-35">
                          <a:effectLst/>
                        </a:rPr>
                        <a:t> </a:t>
                      </a:r>
                      <a:r>
                        <a:rPr lang="en-US" sz="100" spc="-10">
                          <a:effectLst/>
                        </a:rPr>
                        <a:t>ensuring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201639699"/>
                  </a:ext>
                </a:extLst>
              </a:tr>
              <a:tr h="0">
                <a:tc>
                  <a:txBody>
                    <a:bodyPr/>
                    <a:lstStyle/>
                    <a:p>
                      <a:pPr marL="73025">
                        <a:lnSpc>
                          <a:spcPts val="1045"/>
                        </a:lnSpc>
                      </a:pPr>
                      <a:r>
                        <a:rPr lang="en-US" sz="100">
                          <a:effectLst/>
                        </a:rPr>
                        <a:t>Implements</a:t>
                      </a:r>
                      <a:r>
                        <a:rPr lang="en-US" sz="100" spc="-55">
                          <a:effectLst/>
                        </a:rPr>
                        <a:t> </a:t>
                      </a:r>
                      <a:r>
                        <a:rPr lang="en-US" sz="100" spc="-25">
                          <a:effectLst/>
                        </a:rPr>
                        <a:t>an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improved</a:t>
                      </a:r>
                      <a:r>
                        <a:rPr lang="en-US" sz="100" spc="-45">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effective</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5419731"/>
                  </a:ext>
                </a:extLst>
              </a:tr>
              <a:tr h="0">
                <a:tc>
                  <a:txBody>
                    <a:bodyPr/>
                    <a:lstStyle/>
                    <a:p>
                      <a:pPr marL="73025">
                        <a:lnSpc>
                          <a:spcPts val="1050"/>
                        </a:lnSpc>
                      </a:pPr>
                      <a:r>
                        <a:rPr lang="en-US" sz="100" spc="-20">
                          <a:effectLst/>
                        </a:rPr>
                        <a:t>improved</a:t>
                      </a:r>
                      <a:r>
                        <a:rPr lang="en-US" sz="100" spc="-30">
                          <a:effectLst/>
                        </a:rPr>
                        <a:t> </a:t>
                      </a:r>
                      <a:r>
                        <a:rPr lang="en-US" sz="100" spc="-10">
                          <a:effectLst/>
                        </a:rPr>
                        <a:t>routing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algorithm</a:t>
                      </a:r>
                      <a:r>
                        <a:rPr lang="en-US" sz="100" spc="-25">
                          <a:effectLst/>
                        </a:rPr>
                        <a:t> 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disposal.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0386792"/>
                  </a:ext>
                </a:extLst>
              </a:tr>
              <a:tr h="0">
                <a:tc>
                  <a:txBody>
                    <a:bodyPr/>
                    <a:lstStyle/>
                    <a:p>
                      <a:pPr marL="73025">
                        <a:lnSpc>
                          <a:spcPts val="1050"/>
                        </a:lnSpc>
                      </a:pPr>
                      <a:r>
                        <a:rPr lang="en-US" sz="100">
                          <a:effectLst/>
                        </a:rPr>
                        <a:t>algorithm</a:t>
                      </a:r>
                      <a:r>
                        <a:rPr lang="en-US" sz="100" spc="-55">
                          <a:effectLst/>
                        </a:rPr>
                        <a:t> </a:t>
                      </a:r>
                      <a:r>
                        <a:rPr lang="en-US" sz="100" spc="-25">
                          <a:effectLst/>
                        </a:rPr>
                        <a:t>for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efficient</a:t>
                      </a:r>
                      <a:r>
                        <a:rPr lang="en-US" sz="100" spc="-30">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5214107"/>
                  </a:ext>
                </a:extLst>
              </a:tr>
              <a:tr h="0">
                <a:tc>
                  <a:txBody>
                    <a:bodyPr/>
                    <a:lstStyle/>
                    <a:p>
                      <a:pPr marL="73025">
                        <a:lnSpc>
                          <a:spcPts val="1065"/>
                        </a:lnSpc>
                      </a:pPr>
                      <a:r>
                        <a:rPr lang="en-US" sz="100" spc="-20">
                          <a:effectLst/>
                        </a:rPr>
                        <a:t>efficient</a:t>
                      </a:r>
                      <a:r>
                        <a:rPr lang="en-US" sz="100" spc="-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65"/>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87238"/>
                  </a:ext>
                </a:extLst>
              </a:tr>
              <a:tr h="0">
                <a:tc>
                  <a:txBody>
                    <a:bodyPr/>
                    <a:lstStyle/>
                    <a:p>
                      <a:pPr marL="73025">
                        <a:lnSpc>
                          <a:spcPts val="104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71202010"/>
                  </a:ext>
                </a:extLst>
              </a:tr>
              <a:tr h="0">
                <a:tc>
                  <a:txBody>
                    <a:bodyPr/>
                    <a:lstStyle/>
                    <a:p>
                      <a:pPr marL="73025">
                        <a:lnSpc>
                          <a:spcPts val="1060"/>
                        </a:lnSpc>
                        <a:spcBef>
                          <a:spcPts val="910"/>
                        </a:spcBef>
                      </a:pPr>
                      <a:r>
                        <a:rPr lang="en-US" sz="100" spc="-10">
                          <a:effectLst/>
                        </a:rPr>
                        <a:t>Smart</a:t>
                      </a:r>
                      <a:r>
                        <a:rPr lang="en-US" sz="100" spc="-25">
                          <a:effectLst/>
                        </a:rPr>
                        <a:t> </a:t>
                      </a:r>
                      <a:r>
                        <a:rPr lang="en-US" sz="100" spc="-10">
                          <a:effectLst/>
                        </a:rPr>
                        <a:t>Waste</a:t>
                      </a:r>
                      <a:r>
                        <a:rPr lang="en-US" sz="100" spc="-25">
                          <a:effectLst/>
                        </a:rPr>
                        <a:t> Bin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Integrates</a:t>
                      </a:r>
                      <a:r>
                        <a:rPr lang="en-US" sz="100" spc="-25">
                          <a:effectLst/>
                        </a:rPr>
                        <a:t> </a:t>
                      </a:r>
                      <a:r>
                        <a:rPr lang="en-US" sz="100">
                          <a:effectLst/>
                        </a:rPr>
                        <a:t>Io</a:t>
                      </a:r>
                      <a:r>
                        <a:rPr lang="en-US" sz="100" spc="-10">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Enhances</a:t>
                      </a:r>
                      <a:r>
                        <a:rPr lang="en-US" sz="100" spc="1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2241413"/>
                  </a:ext>
                </a:extLst>
              </a:tr>
              <a:tr h="0">
                <a:tc>
                  <a:txBody>
                    <a:bodyPr/>
                    <a:lstStyle/>
                    <a:p>
                      <a:pPr marL="73025">
                        <a:lnSpc>
                          <a:spcPts val="1050"/>
                        </a:lnSpc>
                      </a:pPr>
                      <a:r>
                        <a:rPr lang="en-US" sz="100" spc="-10">
                          <a:effectLst/>
                        </a:rPr>
                        <a:t>Management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3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time</a:t>
                      </a:r>
                      <a:r>
                        <a:rPr lang="en-US" sz="100" spc="-30">
                          <a:effectLst/>
                        </a:rPr>
                        <a:t> </a:t>
                      </a:r>
                      <a:r>
                        <a:rPr lang="en-US" sz="100" spc="-10">
                          <a:effectLst/>
                        </a:rPr>
                        <a:t>decision-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81314552"/>
                  </a:ext>
                </a:extLst>
              </a:tr>
              <a:tr h="0">
                <a:tc>
                  <a:txBody>
                    <a:bodyPr/>
                    <a:lstStyle/>
                    <a:p>
                      <a:pPr marL="73025">
                        <a:lnSpc>
                          <a:spcPts val="1050"/>
                        </a:lnSpc>
                      </a:pPr>
                      <a:r>
                        <a:rPr lang="en-US" sz="100" spc="-10">
                          <a:effectLst/>
                        </a:rPr>
                        <a:t>System</a:t>
                      </a:r>
                      <a:r>
                        <a:rPr lang="en-US" sz="100" spc="-25">
                          <a:effectLst/>
                        </a:rPr>
                        <a:t> </a:t>
                      </a:r>
                      <a:r>
                        <a:rPr lang="en-US" sz="100" spc="-10">
                          <a:effectLst/>
                        </a:rPr>
                        <a:t>using</a:t>
                      </a:r>
                      <a:r>
                        <a:rPr lang="en-US" sz="100" spc="-35">
                          <a:effectLst/>
                        </a:rPr>
                        <a:t> </a:t>
                      </a:r>
                      <a:r>
                        <a:rPr lang="en-US" sz="100" spc="-25">
                          <a:effectLst/>
                        </a:rPr>
                        <a:t>IoT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machine learning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making</a:t>
                      </a:r>
                      <a:r>
                        <a:rPr lang="en-US" sz="100" spc="-4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53797956"/>
                  </a:ext>
                </a:extLst>
              </a:tr>
              <a:tr h="0">
                <a:tc>
                  <a:txBody>
                    <a:bodyPr/>
                    <a:lstStyle/>
                    <a:p>
                      <a:pPr marL="73025">
                        <a:lnSpc>
                          <a:spcPts val="1055"/>
                        </a:lnSpc>
                      </a:pPr>
                      <a:r>
                        <a:rPr lang="en-US" sz="100">
                          <a:effectLst/>
                        </a:rPr>
                        <a:t>and</a:t>
                      </a:r>
                      <a:r>
                        <a:rPr lang="en-US" sz="100" spc="-65">
                          <a:effectLst/>
                        </a:rPr>
                        <a:t> </a:t>
                      </a:r>
                      <a:r>
                        <a:rPr lang="en-US" sz="100" spc="-10">
                          <a:effectLst/>
                        </a:rPr>
                        <a:t>Machine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algorithms</a:t>
                      </a:r>
                      <a:r>
                        <a:rPr lang="en-US" sz="100" spc="-40">
                          <a:effectLst/>
                        </a:rPr>
                        <a:t> </a:t>
                      </a:r>
                      <a:r>
                        <a:rPr lang="en-US" sz="100" spc="-25">
                          <a:effectLst/>
                        </a:rPr>
                        <a:t>to</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1623327"/>
                  </a:ext>
                </a:extLst>
              </a:tr>
              <a:tr h="0">
                <a:tc>
                  <a:txBody>
                    <a:bodyPr/>
                    <a:lstStyle/>
                    <a:p>
                      <a:pPr marL="73025">
                        <a:lnSpc>
                          <a:spcPts val="1045"/>
                        </a:lnSpc>
                      </a:pPr>
                      <a:r>
                        <a:rPr lang="en-US" sz="100" spc="-20">
                          <a:effectLst/>
                        </a:rPr>
                        <a:t>Learning</a:t>
                      </a:r>
                      <a:r>
                        <a:rPr lang="en-US" sz="100" spc="-25">
                          <a:effectLst/>
                        </a:rPr>
                        <a:t> </a:t>
                      </a:r>
                      <a:r>
                        <a:rPr lang="en-US" sz="100" spc="-10">
                          <a:effectLst/>
                        </a:rPr>
                        <a:t>(Aazam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analyze</a:t>
                      </a:r>
                      <a:r>
                        <a:rPr lang="en-US" sz="100" spc="-2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operational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66758537"/>
                  </a:ext>
                </a:extLst>
              </a:tr>
              <a:tr h="0">
                <a:tc>
                  <a:txBody>
                    <a:bodyPr/>
                    <a:lstStyle/>
                    <a:p>
                      <a:pPr marL="73025">
                        <a:lnSpc>
                          <a:spcPts val="1045"/>
                        </a:lnSpc>
                      </a:pPr>
                      <a:r>
                        <a:rPr lang="en-US" sz="100">
                          <a:effectLst/>
                        </a:rPr>
                        <a:t>M.</a:t>
                      </a:r>
                      <a:r>
                        <a:rPr lang="en-US" sz="100" spc="-15">
                          <a:effectLst/>
                        </a:rPr>
                        <a:t> </a:t>
                      </a:r>
                      <a:r>
                        <a:rPr lang="en-US" sz="100">
                          <a:effectLst/>
                        </a:rPr>
                        <a:t>et</a:t>
                      </a:r>
                      <a:r>
                        <a:rPr lang="en-US" sz="100" spc="-5">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efficiency</a:t>
                      </a:r>
                      <a:r>
                        <a:rPr lang="en-US" sz="100" spc="-55">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05217250"/>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a:effectLst/>
                        </a:rPr>
                        <a:t>patterns</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20">
                          <a:effectLst/>
                        </a:rPr>
                        <a:t>predicting</a:t>
                      </a:r>
                      <a:r>
                        <a:rPr lang="en-US" sz="100" spc="-1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78058219"/>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a:effectLst/>
                        </a:rPr>
                        <a:t>schedule</a:t>
                      </a:r>
                      <a:r>
                        <a:rPr lang="en-US" sz="100" spc="-5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95"/>
                        </a:lnSpc>
                      </a:pPr>
                      <a:r>
                        <a:rPr lang="en-US" sz="100" spc="-25">
                          <a:effectLst/>
                        </a:rPr>
                        <a:t>disposal</a:t>
                      </a:r>
                      <a:r>
                        <a:rPr lang="en-US" sz="100" spc="5">
                          <a:effectLst/>
                        </a:rPr>
                        <a:t> </a:t>
                      </a:r>
                      <a:r>
                        <a:rPr lang="en-US" sz="100" spc="-10">
                          <a:effectLst/>
                        </a:rPr>
                        <a:t>needs.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28041354"/>
                  </a:ext>
                </a:extLst>
              </a:tr>
              <a:tr h="0">
                <a:tc>
                  <a:txBody>
                    <a:bodyPr/>
                    <a:lstStyle/>
                    <a:p>
                      <a:pPr marL="73025">
                        <a:lnSpc>
                          <a:spcPts val="1060"/>
                        </a:lnSpc>
                        <a:spcBef>
                          <a:spcPts val="910"/>
                        </a:spcBef>
                      </a:pPr>
                      <a:r>
                        <a:rPr lang="en-US" sz="100">
                          <a:effectLst/>
                        </a:rPr>
                        <a:t>Smart</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Uses</a:t>
                      </a:r>
                      <a:r>
                        <a:rPr lang="en-US" sz="100" spc="-25">
                          <a:effectLst/>
                        </a:rPr>
                        <a:t> </a:t>
                      </a:r>
                      <a:r>
                        <a:rPr lang="en-US" sz="100" spc="-10">
                          <a:effectLst/>
                        </a:rPr>
                        <a:t>ultrasonic</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Improves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366010980"/>
                  </a:ext>
                </a:extLst>
              </a:tr>
              <a:tr h="0">
                <a:tc>
                  <a:txBody>
                    <a:bodyPr/>
                    <a:lstStyle/>
                    <a:p>
                      <a:pPr marL="73025">
                        <a:lnSpc>
                          <a:spcPts val="1050"/>
                        </a:lnSpc>
                      </a:pPr>
                      <a:r>
                        <a:rPr lang="en-US" sz="100" spc="-20">
                          <a:effectLst/>
                        </a:rPr>
                        <a:t>Collection</a:t>
                      </a:r>
                      <a:r>
                        <a:rPr lang="en-US" sz="100" spc="-10">
                          <a:effectLst/>
                        </a:rPr>
                        <a:t> System</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sensors</a:t>
                      </a:r>
                      <a:r>
                        <a:rPr lang="en-US" sz="100" spc="-25">
                          <a:effectLst/>
                        </a:rPr>
                        <a:t> </a:t>
                      </a:r>
                      <a:r>
                        <a:rPr lang="en-US" sz="100">
                          <a:effectLst/>
                        </a:rPr>
                        <a:t>for</a:t>
                      </a:r>
                      <a:r>
                        <a:rPr lang="en-US" sz="100" spc="-20">
                          <a:effectLst/>
                        </a:rPr>
                        <a:t> </a:t>
                      </a:r>
                      <a:r>
                        <a:rPr lang="en-US" sz="100" spc="-10">
                          <a:effectLst/>
                        </a:rPr>
                        <a:t>real-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logistics</a:t>
                      </a:r>
                      <a:r>
                        <a:rPr lang="en-US" sz="100" spc="-40">
                          <a:effectLst/>
                        </a:rPr>
                        <a:t> </a:t>
                      </a:r>
                      <a:r>
                        <a:rPr lang="en-US" sz="100" spc="-25">
                          <a:effectLst/>
                        </a:rPr>
                        <a:t>by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23682517"/>
                  </a:ext>
                </a:extLst>
              </a:tr>
              <a:tr h="0">
                <a:tc>
                  <a:txBody>
                    <a:bodyPr/>
                    <a:lstStyle/>
                    <a:p>
                      <a:pPr marL="73025">
                        <a:lnSpc>
                          <a:spcPts val="1050"/>
                        </a:lnSpc>
                      </a:pPr>
                      <a:r>
                        <a:rPr lang="en-US" sz="100">
                          <a:effectLst/>
                        </a:rPr>
                        <a:t>Based</a:t>
                      </a:r>
                      <a:r>
                        <a:rPr lang="en-US" sz="100" spc="-30">
                          <a:effectLst/>
                        </a:rPr>
                        <a:t> </a:t>
                      </a:r>
                      <a:r>
                        <a:rPr lang="en-US" sz="100">
                          <a:effectLst/>
                        </a:rPr>
                        <a:t>on</a:t>
                      </a:r>
                      <a:r>
                        <a:rPr lang="en-US" sz="100" spc="-15">
                          <a:effectLst/>
                        </a:rPr>
                        <a:t> </a:t>
                      </a:r>
                      <a:r>
                        <a:rPr lang="en-US" sz="100">
                          <a:effectLst/>
                        </a:rPr>
                        <a:t>Io</a:t>
                      </a:r>
                      <a:r>
                        <a:rPr lang="en-US" sz="100" spc="-15">
                          <a:effectLst/>
                        </a:rPr>
                        <a:t> </a:t>
                      </a:r>
                      <a:r>
                        <a:rPr lang="en-US" sz="100" spc="-50">
                          <a:effectLst/>
                        </a:rPr>
                        <a:t>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time</a:t>
                      </a:r>
                      <a:r>
                        <a:rPr lang="en-US" sz="100" spc="-40">
                          <a:effectLst/>
                        </a:rPr>
                        <a:t> </a:t>
                      </a:r>
                      <a:r>
                        <a:rPr lang="en-US" sz="100" spc="-20">
                          <a:effectLst/>
                        </a:rPr>
                        <a:t>garbage</a:t>
                      </a:r>
                      <a:r>
                        <a:rPr lang="en-US" sz="100" spc="-15">
                          <a:effectLst/>
                        </a:rPr>
                        <a:t> </a:t>
                      </a:r>
                      <a:r>
                        <a:rPr lang="en-US" sz="100" spc="-20">
                          <a:effectLst/>
                        </a:rPr>
                        <a:t>level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13991824"/>
                  </a:ext>
                </a:extLst>
              </a:tr>
              <a:tr h="0">
                <a:tc>
                  <a:txBody>
                    <a:bodyPr/>
                    <a:lstStyle/>
                    <a:p>
                      <a:pPr marL="73025">
                        <a:lnSpc>
                          <a:spcPts val="1050"/>
                        </a:lnSpc>
                      </a:pPr>
                      <a:r>
                        <a:rPr lang="en-US" sz="100" spc="-10">
                          <a:effectLst/>
                        </a:rPr>
                        <a:t>Sensors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monitoring</a:t>
                      </a:r>
                      <a:r>
                        <a:rPr lang="en-US" sz="100" spc="-5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overflow</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76312691"/>
                  </a:ext>
                </a:extLst>
              </a:tr>
              <a:tr h="0">
                <a:tc>
                  <a:txBody>
                    <a:bodyPr/>
                    <a:lstStyle/>
                    <a:p>
                      <a:pPr marL="73025">
                        <a:lnSpc>
                          <a:spcPts val="1045"/>
                        </a:lnSpc>
                      </a:pPr>
                      <a:r>
                        <a:rPr lang="en-US" sz="100" spc="-10">
                          <a:effectLst/>
                        </a:rPr>
                        <a:t>Cloud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cloud</a:t>
                      </a:r>
                      <a:r>
                        <a:rPr lang="en-US" sz="100" spc="-10">
                          <a:effectLst/>
                        </a:rPr>
                        <a:t> 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20">
                          <a:effectLst/>
                        </a:rPr>
                        <a:t>incidents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59970516"/>
                  </a:ext>
                </a:extLst>
              </a:tr>
              <a:tr h="0">
                <a:tc>
                  <a:txBody>
                    <a:bodyPr/>
                    <a:lstStyle/>
                    <a:p>
                      <a:pPr marL="73025">
                        <a:lnSpc>
                          <a:spcPts val="1045"/>
                        </a:lnSpc>
                      </a:pPr>
                      <a:r>
                        <a:rPr lang="en-US" sz="100" spc="-10">
                          <a:effectLst/>
                        </a:rPr>
                        <a:t>Computing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a:t>
                      </a:r>
                      <a:r>
                        <a:rPr lang="en-US" sz="100" spc="-10">
                          <a:effectLst/>
                        </a:rPr>
                        <a:t> route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optimizing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30772323"/>
                  </a:ext>
                </a:extLst>
              </a:tr>
              <a:tr h="0">
                <a:tc>
                  <a:txBody>
                    <a:bodyPr/>
                    <a:lstStyle/>
                    <a:p>
                      <a:pPr marL="73025">
                        <a:lnSpc>
                          <a:spcPts val="1020"/>
                        </a:lnSpc>
                      </a:pPr>
                      <a:r>
                        <a:rPr lang="en-US" sz="100">
                          <a:effectLst/>
                        </a:rPr>
                        <a:t>(Longhi</a:t>
                      </a:r>
                      <a:r>
                        <a:rPr lang="en-US" sz="100" spc="-25">
                          <a:effectLst/>
                        </a:rPr>
                        <a:t> </a:t>
                      </a:r>
                      <a:r>
                        <a:rPr lang="en-US" sz="100">
                          <a:effectLst/>
                        </a:rPr>
                        <a:t>S.</a:t>
                      </a:r>
                      <a:r>
                        <a:rPr lang="en-US" sz="100" spc="-15">
                          <a:effectLst/>
                        </a:rPr>
                        <a:t> </a:t>
                      </a:r>
                      <a:r>
                        <a:rPr lang="en-US" sz="100">
                          <a:effectLst/>
                        </a:rPr>
                        <a:t>et</a:t>
                      </a:r>
                      <a:r>
                        <a:rPr lang="en-US" sz="100" spc="-10">
                          <a:effectLst/>
                        </a:rPr>
                        <a:t> </a:t>
                      </a:r>
                      <a:r>
                        <a:rPr lang="en-US" sz="100" spc="-20">
                          <a:effectLst/>
                        </a:rPr>
                        <a:t>al.,</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2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257809812"/>
                  </a:ext>
                </a:extLst>
              </a:tr>
              <a:tr h="0">
                <a:tc>
                  <a:txBody>
                    <a:bodyPr/>
                    <a:lstStyle/>
                    <a:p>
                      <a:pPr marL="73025">
                        <a:lnSpc>
                          <a:spcPts val="1085"/>
                        </a:lnSpc>
                      </a:pPr>
                      <a:r>
                        <a:rPr lang="en-US" sz="100" spc="-10">
                          <a:effectLst/>
                        </a:rPr>
                        <a:t>2018)</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pPr>
                      <a:r>
                        <a:rPr lang="en-US" sz="100" spc="-10">
                          <a:effectLst/>
                        </a:rPr>
                        <a:t>efficiency.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128005897"/>
                  </a:ext>
                </a:extLst>
              </a:tr>
              <a:tr h="0">
                <a:tc>
                  <a:txBody>
                    <a:bodyPr/>
                    <a:lstStyle/>
                    <a:p>
                      <a:pPr marL="73025">
                        <a:lnSpc>
                          <a:spcPts val="1065"/>
                        </a:lnSpc>
                        <a:spcBef>
                          <a:spcPts val="910"/>
                        </a:spcBef>
                      </a:pP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spc="-10">
                          <a:effectLst/>
                        </a:rPr>
                        <a:t>Implements</a:t>
                      </a:r>
                      <a:r>
                        <a:rPr lang="en-US" sz="100" spc="20">
                          <a:effectLst/>
                        </a:rPr>
                        <a:t> </a:t>
                      </a:r>
                      <a:r>
                        <a:rPr lang="en-US" sz="100" spc="-25">
                          <a:effectLst/>
                        </a:rPr>
                        <a:t>AI-</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85"/>
                        </a:lnSpc>
                        <a:spcBef>
                          <a:spcPts val="890"/>
                        </a:spcBef>
                      </a:pPr>
                      <a:r>
                        <a:rPr lang="en-US" sz="100">
                          <a:effectLst/>
                        </a:rPr>
                        <a:t>Enables</a:t>
                      </a:r>
                      <a:r>
                        <a:rPr lang="en-US" sz="100" spc="-30">
                          <a:effectLst/>
                        </a:rPr>
                        <a:t> </a:t>
                      </a:r>
                      <a:r>
                        <a:rPr lang="en-US" sz="100" spc="-10">
                          <a:effectLst/>
                        </a:rPr>
                        <a:t>better</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35644041"/>
                  </a:ext>
                </a:extLst>
              </a:tr>
              <a:tr h="0">
                <a:tc>
                  <a:txBody>
                    <a:bodyPr/>
                    <a:lstStyle/>
                    <a:p>
                      <a:pPr marL="73025">
                        <a:lnSpc>
                          <a:spcPts val="1055"/>
                        </a:lnSpc>
                      </a:pPr>
                      <a:r>
                        <a:rPr lang="en-US" sz="100" spc="-25">
                          <a:effectLst/>
                        </a:rPr>
                        <a:t>Monitoring</a:t>
                      </a:r>
                      <a:r>
                        <a:rPr lang="en-US" sz="100" spc="25">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based</a:t>
                      </a:r>
                      <a:r>
                        <a:rPr lang="en-US" sz="100" spc="-35">
                          <a:effectLst/>
                        </a:rPr>
                        <a:t> </a:t>
                      </a:r>
                      <a:r>
                        <a:rPr lang="en-US" sz="100" spc="-10">
                          <a:effectLst/>
                        </a:rPr>
                        <a:t>predictive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5"/>
                        </a:lnSpc>
                      </a:pPr>
                      <a:r>
                        <a:rPr lang="en-US" sz="100">
                          <a:effectLst/>
                        </a:rPr>
                        <a:t>scheduling</a:t>
                      </a:r>
                      <a:r>
                        <a:rPr lang="en-US" sz="100" spc="-30">
                          <a:effectLst/>
                        </a:rPr>
                        <a:t> </a:t>
                      </a:r>
                      <a:r>
                        <a:rPr lang="en-US" sz="100" spc="-25">
                          <a:effectLst/>
                        </a:rPr>
                        <a:t>of</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9372086"/>
                  </a:ext>
                </a:extLst>
              </a:tr>
              <a:tr h="0">
                <a:tc>
                  <a:txBody>
                    <a:bodyPr/>
                    <a:lstStyle/>
                    <a:p>
                      <a:pPr marL="73025">
                        <a:lnSpc>
                          <a:spcPts val="1050"/>
                        </a:lnSpc>
                      </a:pPr>
                      <a:r>
                        <a:rPr lang="en-US" sz="100" spc="-10">
                          <a:effectLst/>
                        </a:rPr>
                        <a:t>Collection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analytics</a:t>
                      </a:r>
                      <a:r>
                        <a:rPr lang="en-US" sz="100" spc="-30">
                          <a:effectLst/>
                        </a:rPr>
                        <a:t> </a:t>
                      </a:r>
                      <a:r>
                        <a:rPr lang="en-US" sz="100" spc="-20">
                          <a:effectLst/>
                        </a:rPr>
                        <a:t>for</a:t>
                      </a:r>
                      <a:r>
                        <a:rPr lang="en-US" sz="100" spc="-10">
                          <a:effectLst/>
                        </a:rPr>
                        <a:t> </a:t>
                      </a:r>
                      <a:r>
                        <a:rPr lang="en-US" sz="100" spc="-2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waste</a:t>
                      </a:r>
                      <a:r>
                        <a:rPr lang="en-US" sz="100" spc="-35">
                          <a:effectLst/>
                        </a:rPr>
                        <a:t> </a:t>
                      </a:r>
                      <a:r>
                        <a:rPr lang="en-US" sz="100" spc="-10">
                          <a:effectLst/>
                        </a:rPr>
                        <a:t>pickups,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125614756"/>
                  </a:ext>
                </a:extLst>
              </a:tr>
              <a:tr h="0">
                <a:tc>
                  <a:txBody>
                    <a:bodyPr/>
                    <a:lstStyle/>
                    <a:p>
                      <a:pPr marL="73025">
                        <a:lnSpc>
                          <a:spcPts val="1050"/>
                        </a:lnSpc>
                      </a:pPr>
                      <a:r>
                        <a:rPr lang="en-US" sz="100" spc="-10">
                          <a:effectLst/>
                        </a:rPr>
                        <a:t>Optimization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collection</a:t>
                      </a:r>
                      <a:r>
                        <a:rPr lang="en-US" sz="100" spc="-25">
                          <a:effectLst/>
                        </a:rPr>
                        <a:t> 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improving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03853755"/>
                  </a:ext>
                </a:extLst>
              </a:tr>
              <a:tr h="0">
                <a:tc>
                  <a:txBody>
                    <a:bodyPr/>
                    <a:lstStyle/>
                    <a:p>
                      <a:pPr marL="73025">
                        <a:lnSpc>
                          <a:spcPts val="1045"/>
                        </a:lnSpc>
                      </a:pPr>
                      <a:r>
                        <a:rPr lang="en-US" sz="100">
                          <a:effectLst/>
                        </a:rPr>
                        <a:t>Using</a:t>
                      </a:r>
                      <a:r>
                        <a:rPr lang="en-US" sz="100" spc="-30">
                          <a:effectLst/>
                        </a:rPr>
                        <a:t> </a:t>
                      </a:r>
                      <a:r>
                        <a:rPr lang="en-US" sz="100">
                          <a:effectLst/>
                        </a:rPr>
                        <a:t>Io</a:t>
                      </a:r>
                      <a:r>
                        <a:rPr lang="en-US" sz="100" spc="-20">
                          <a:effectLst/>
                        </a:rPr>
                        <a:t> </a:t>
                      </a:r>
                      <a:r>
                        <a:rPr lang="en-US" sz="100">
                          <a:effectLst/>
                        </a:rPr>
                        <a:t>T</a:t>
                      </a:r>
                      <a:r>
                        <a:rPr lang="en-US" sz="100" spc="-20">
                          <a:effectLst/>
                        </a:rPr>
                        <a: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a:effectLst/>
                        </a:rPr>
                        <a:t>forecasting</a:t>
                      </a:r>
                      <a:r>
                        <a:rPr lang="en-US" sz="100" spc="-35">
                          <a:effectLst/>
                        </a:rPr>
                        <a:t> </a:t>
                      </a:r>
                      <a:r>
                        <a:rPr lang="en-US" sz="100" spc="-10">
                          <a:effectLst/>
                        </a:rPr>
                        <a:t>waste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resource</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999638977"/>
                  </a:ext>
                </a:extLst>
              </a:tr>
              <a:tr h="0">
                <a:tc>
                  <a:txBody>
                    <a:bodyPr/>
                    <a:lstStyle/>
                    <a:p>
                      <a:pPr marL="73025">
                        <a:lnSpc>
                          <a:spcPts val="1050"/>
                        </a:lnSpc>
                      </a:pPr>
                      <a:r>
                        <a:rPr lang="en-US" sz="100">
                          <a:effectLst/>
                        </a:rPr>
                        <a:t>AI</a:t>
                      </a:r>
                      <a:r>
                        <a:rPr lang="en-US" sz="100" spc="-20">
                          <a:effectLst/>
                        </a:rPr>
                        <a:t> </a:t>
                      </a:r>
                      <a:r>
                        <a:rPr lang="en-US" sz="100">
                          <a:effectLst/>
                        </a:rPr>
                        <a:t>(Chen</a:t>
                      </a:r>
                      <a:r>
                        <a:rPr lang="en-US" sz="100" spc="-20">
                          <a:effectLst/>
                        </a:rPr>
                        <a:t> </a:t>
                      </a:r>
                      <a:r>
                        <a:rPr lang="en-US" sz="100">
                          <a:effectLst/>
                        </a:rPr>
                        <a:t>H.</a:t>
                      </a:r>
                      <a:r>
                        <a:rPr lang="en-US" sz="100" spc="-15">
                          <a:effectLst/>
                        </a:rPr>
                        <a:t> </a:t>
                      </a:r>
                      <a:r>
                        <a:rPr lang="en-US" sz="100" spc="-25">
                          <a:effectLst/>
                        </a:rPr>
                        <a:t>et</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10">
                          <a:effectLst/>
                        </a:rPr>
                        <a:t>accumulation</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spc="-20">
                          <a:effectLst/>
                        </a:rPr>
                        <a:t>management </a:t>
                      </a:r>
                      <a:r>
                        <a:rPr lang="en-US" sz="100" spc="-25">
                          <a:effectLst/>
                        </a:rPr>
                        <a:t>and</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880341268"/>
                  </a:ext>
                </a:extLst>
              </a:tr>
              <a:tr h="0">
                <a:tc>
                  <a:txBody>
                    <a:bodyPr/>
                    <a:lstStyle/>
                    <a:p>
                      <a:pPr marL="73025">
                        <a:lnSpc>
                          <a:spcPts val="1045"/>
                        </a:lnSpc>
                      </a:pPr>
                      <a:r>
                        <a:rPr lang="en-US" sz="100">
                          <a:effectLst/>
                        </a:rPr>
                        <a:t>al., </a:t>
                      </a:r>
                      <a:r>
                        <a:rPr lang="en-US" sz="100" spc="-10">
                          <a:effectLst/>
                        </a:rPr>
                        <a:t>2024)</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trends.</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45"/>
                        </a:lnSpc>
                      </a:pPr>
                      <a:r>
                        <a:rPr lang="en-US" sz="100" spc="-10">
                          <a:effectLst/>
                        </a:rPr>
                        <a:t>reducing</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00892376"/>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10"/>
                        </a:lnSpc>
                      </a:pPr>
                      <a:r>
                        <a:rPr lang="en-US" sz="100" spc="-10">
                          <a:effectLst/>
                        </a:rPr>
                        <a:t>unnecessary</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8026785"/>
                  </a:ext>
                </a:extLst>
              </a:tr>
              <a:tr h="0">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050"/>
                        </a:lnSpc>
                      </a:pPr>
                      <a:r>
                        <a:rPr lang="en-US" sz="100">
                          <a:effectLst/>
                        </a:rPr>
                        <a:t> </a:t>
                      </a:r>
                      <a:endParaRPr lang="en-IN" sz="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850">
                        <a:lnSpc>
                          <a:spcPts val="1100"/>
                        </a:lnSpc>
                      </a:pPr>
                      <a:r>
                        <a:rPr lang="en-US" sz="100" spc="-25" dirty="0">
                          <a:effectLst/>
                        </a:rPr>
                        <a:t>collection</a:t>
                      </a:r>
                      <a:r>
                        <a:rPr lang="en-US" sz="100" spc="10" dirty="0">
                          <a:effectLst/>
                        </a:rPr>
                        <a:t> </a:t>
                      </a:r>
                      <a:r>
                        <a:rPr lang="en-US" sz="100" spc="-10" dirty="0">
                          <a:effectLst/>
                        </a:rPr>
                        <a:t>trips.</a:t>
                      </a:r>
                      <a:endParaRPr lang="en-IN" sz="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1317632"/>
                  </a:ext>
                </a:extLst>
              </a:tr>
            </a:tbl>
          </a:graphicData>
        </a:graphic>
      </p:graphicFrame>
      <p:sp>
        <p:nvSpPr>
          <p:cNvPr id="11" name="TextBox 10">
            <a:extLst>
              <a:ext uri="{FF2B5EF4-FFF2-40B4-BE49-F238E27FC236}">
                <a16:creationId xmlns:a16="http://schemas.microsoft.com/office/drawing/2014/main" id="{B60BBEB5-16EF-FD8C-9ED8-82E13482DF74}"/>
              </a:ext>
            </a:extLst>
          </p:cNvPr>
          <p:cNvSpPr txBox="1"/>
          <p:nvPr/>
        </p:nvSpPr>
        <p:spPr>
          <a:xfrm>
            <a:off x="727183" y="1633436"/>
            <a:ext cx="11072934" cy="5016758"/>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Operating System: </a:t>
            </a:r>
            <a:r>
              <a:rPr lang="en-IN" sz="2000" dirty="0">
                <a:latin typeface="Times New Roman" panose="02020603050405020304" pitchFamily="18" charset="0"/>
                <a:cs typeface="Times New Roman" panose="02020603050405020304" pitchFamily="18" charset="0"/>
              </a:rPr>
              <a:t>Linux (Ubuntu 20.04 LTS or later) for seamless compatibility with TensorFlow, Django, and Python libraries. Windows 10/11 (with WSL2 support) for a Linux-based development environment. </a:t>
            </a:r>
          </a:p>
          <a:p>
            <a:endParaRPr lang="en-IN" sz="2000"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Web Framework: </a:t>
            </a:r>
            <a:r>
              <a:rPr lang="en-IN" sz="2000" dirty="0">
                <a:latin typeface="Times New Roman" panose="02020603050405020304" pitchFamily="18" charset="0"/>
                <a:cs typeface="Times New Roman" panose="02020603050405020304" pitchFamily="18" charset="0"/>
              </a:rPr>
              <a:t>Django (latest stable version) for backend development.</a:t>
            </a:r>
          </a:p>
          <a:p>
            <a:endParaRPr lang="en-IN" sz="2000" b="1"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Frontend Technologies</a:t>
            </a:r>
            <a:r>
              <a:rPr lang="en-IN" sz="2000" dirty="0">
                <a:latin typeface="Times New Roman" panose="02020603050405020304" pitchFamily="18" charset="0"/>
                <a:cs typeface="Times New Roman" panose="02020603050405020304" pitchFamily="18" charset="0"/>
              </a:rPr>
              <a:t>: HTML5, CSS3, and JavaScript for building responsive and intuitive user interfaces. </a:t>
            </a:r>
          </a:p>
          <a:p>
            <a:endParaRPr lang="en-IN" sz="2000" b="1"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Machine Learning Frameworks and Libraries</a:t>
            </a:r>
            <a:r>
              <a:rPr lang="en-IN" sz="2000" dirty="0">
                <a:latin typeface="Times New Roman" panose="02020603050405020304" pitchFamily="18" charset="0"/>
                <a:cs typeface="Times New Roman" panose="02020603050405020304" pitchFamily="18" charset="0"/>
              </a:rPr>
              <a:t>: TensorFlow (2.x) – For building and deploying the CNN-LSTM model. </a:t>
            </a:r>
          </a:p>
          <a:p>
            <a:endParaRPr lang="en-IN"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Version Control: </a:t>
            </a:r>
            <a:r>
              <a:rPr lang="en-US" sz="2000" dirty="0">
                <a:latin typeface="Times New Roman" panose="02020603050405020304" pitchFamily="18" charset="0"/>
                <a:cs typeface="Times New Roman" panose="02020603050405020304" pitchFamily="18" charset="0"/>
              </a:rPr>
              <a:t>GitHub– For collaboration and deployment pipelines.</a:t>
            </a:r>
          </a:p>
          <a:p>
            <a:endParaRPr lang="en-US" sz="2000" dirty="0">
              <a:latin typeface="Times New Roman" panose="02020603050405020304" pitchFamily="18" charset="0"/>
              <a:cs typeface="Times New Roman" panose="02020603050405020304" pitchFamily="18" charset="0"/>
            </a:endParaRPr>
          </a:p>
          <a:p>
            <a:r>
              <a:rPr lang="en-IN" sz="2000" b="1" dirty="0">
                <a:latin typeface="Times New Roman" panose="02020603050405020304" pitchFamily="18" charset="0"/>
                <a:cs typeface="Times New Roman" panose="02020603050405020304" pitchFamily="18" charset="0"/>
              </a:rPr>
              <a:t>Database: </a:t>
            </a:r>
            <a:r>
              <a:rPr lang="en-IN" sz="2000" dirty="0">
                <a:latin typeface="Times New Roman" panose="02020603050405020304" pitchFamily="18" charset="0"/>
                <a:cs typeface="Times New Roman" panose="02020603050405020304" pitchFamily="18" charset="0"/>
              </a:rPr>
              <a:t>SQLite (Development Stage) – Lightweight and easy to configure for local development.</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92810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1432</TotalTime>
  <Words>3596</Words>
  <Application>Microsoft Office PowerPoint</Application>
  <PresentationFormat>Widescreen</PresentationFormat>
  <Paragraphs>1000</Paragraphs>
  <Slides>16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Office Theme</vt:lpstr>
      <vt:lpstr>Project Title: AI Forecasting for Investor Decisions </vt:lpstr>
      <vt:lpstr>Need for the Research</vt:lpstr>
      <vt:lpstr>Abstract </vt:lpstr>
      <vt:lpstr>Introduction </vt:lpstr>
      <vt:lpstr>Objectives</vt:lpstr>
      <vt:lpstr>Literature Review</vt:lpstr>
      <vt:lpstr>PowerPoint Presentation</vt:lpstr>
      <vt:lpstr>Hardware Requirement</vt:lpstr>
      <vt:lpstr>Software Requirement</vt:lpstr>
      <vt:lpstr>Methodology </vt:lpstr>
      <vt:lpstr>Flow diagram  </vt:lpstr>
      <vt:lpstr>Results </vt:lpstr>
      <vt:lpstr>Conclusion </vt:lpstr>
      <vt:lpstr>References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 Announcement of Public Keys</dc:title>
  <dc:creator>Admin</dc:creator>
  <cp:lastModifiedBy>shivanna DM</cp:lastModifiedBy>
  <cp:revision>17</cp:revision>
  <dcterms:modified xsi:type="dcterms:W3CDTF">2025-03-12T03:25:57Z</dcterms:modified>
</cp:coreProperties>
</file>